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6" r:id="rId3"/>
    <p:sldId id="317" r:id="rId4"/>
    <p:sldId id="267" r:id="rId5"/>
    <p:sldId id="268" r:id="rId6"/>
    <p:sldId id="320" r:id="rId7"/>
    <p:sldId id="279" r:id="rId8"/>
    <p:sldId id="280" r:id="rId9"/>
    <p:sldId id="281" r:id="rId10"/>
    <p:sldId id="282" r:id="rId11"/>
    <p:sldId id="283" r:id="rId12"/>
    <p:sldId id="284" r:id="rId13"/>
    <p:sldId id="318" r:id="rId14"/>
    <p:sldId id="319" r:id="rId15"/>
    <p:sldId id="285" r:id="rId16"/>
    <p:sldId id="287" r:id="rId17"/>
    <p:sldId id="288" r:id="rId18"/>
    <p:sldId id="289" r:id="rId19"/>
    <p:sldId id="290" r:id="rId20"/>
    <p:sldId id="291" r:id="rId21"/>
    <p:sldId id="295" r:id="rId22"/>
    <p:sldId id="296" r:id="rId23"/>
    <p:sldId id="297" r:id="rId24"/>
    <p:sldId id="321" r:id="rId25"/>
    <p:sldId id="298" r:id="rId26"/>
    <p:sldId id="293" r:id="rId27"/>
    <p:sldId id="322"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760"/>
    <a:srgbClr val="080C33"/>
    <a:srgbClr val="AA1811"/>
    <a:srgbClr val="CA2F1D"/>
    <a:srgbClr val="B01912"/>
    <a:srgbClr val="CB2E1D"/>
    <a:srgbClr val="0A1253"/>
    <a:srgbClr val="0A114A"/>
    <a:srgbClr val="161F7F"/>
    <a:srgbClr val="9226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660"/>
  </p:normalViewPr>
  <p:slideViewPr>
    <p:cSldViewPr snapToGrid="0">
      <p:cViewPr varScale="1">
        <p:scale>
          <a:sx n="111" d="100"/>
          <a:sy n="111" d="100"/>
        </p:scale>
        <p:origin x="11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309C90E-EA81-2347-A569-F9325B7A6F1D}" type="datetimeFigureOut">
              <a:rPr lang="fr-FR" smtClean="0"/>
              <a:t>03/01/2024</a:t>
            </a:fld>
            <a:endParaRPr lang="fr-FR"/>
          </a:p>
        </p:txBody>
      </p:sp>
      <p:sp>
        <p:nvSpPr>
          <p:cNvPr id="4" name="Espace réservé de l'image des diapositives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C16C58CF-6113-9F41-986E-B4CC2F567ABA}" type="slidenum">
              <a:rPr lang="fr-FR" smtClean="0"/>
              <a:t>‹N°›</a:t>
            </a:fld>
            <a:endParaRPr lang="fr-FR"/>
          </a:p>
        </p:txBody>
      </p:sp>
    </p:spTree>
    <p:extLst>
      <p:ext uri="{BB962C8B-B14F-4D97-AF65-F5344CB8AC3E}">
        <p14:creationId xmlns:p14="http://schemas.microsoft.com/office/powerpoint/2010/main" val="314524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A71F0F-AE84-894C-8136-03ECAA9B8E60}" type="datetime1">
              <a:rPr lang="fr-MA" smtClean="0"/>
              <a:t>03/01/2024</a:t>
            </a:fld>
            <a:endParaRPr lang="en-US"/>
          </a:p>
        </p:txBody>
      </p:sp>
      <p:sp>
        <p:nvSpPr>
          <p:cNvPr id="5" name="Footer Placeholder 4"/>
          <p:cNvSpPr>
            <a:spLocks noGrp="1"/>
          </p:cNvSpPr>
          <p:nvPr>
            <p:ph type="ftr" sz="quarter" idx="11"/>
          </p:nvPr>
        </p:nvSpPr>
        <p:spPr/>
        <p:txBody>
          <a:bodyPr/>
          <a:lstStyle/>
          <a:p>
            <a:r>
              <a:rPr lang="en-US" dirty="0" err="1"/>
              <a:t>Année</a:t>
            </a:r>
            <a:r>
              <a:rPr lang="en-US" dirty="0"/>
              <a:t> </a:t>
            </a:r>
            <a:r>
              <a:rPr lang="en-US" dirty="0" err="1"/>
              <a:t>Universitaire</a:t>
            </a:r>
            <a:r>
              <a:rPr lang="en-US" dirty="0"/>
              <a:t> 2023-2024</a:t>
            </a:r>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08597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11DD15-9F4F-E343-BDAA-8DAABE9A303E}" type="datetime1">
              <a:rPr lang="fr-MA" smtClean="0"/>
              <a:t>03/01/2024</a:t>
            </a:fld>
            <a:endParaRPr lang="en-US"/>
          </a:p>
        </p:txBody>
      </p:sp>
      <p:sp>
        <p:nvSpPr>
          <p:cNvPr id="5" name="Footer Placeholder 4"/>
          <p:cNvSpPr>
            <a:spLocks noGrp="1"/>
          </p:cNvSpPr>
          <p:nvPr>
            <p:ph type="ftr" sz="quarter" idx="11"/>
          </p:nvPr>
        </p:nvSpPr>
        <p:spPr/>
        <p:txBody>
          <a:bodyPr/>
          <a:lstStyle/>
          <a:p>
            <a:r>
              <a:rPr lang="en-US"/>
              <a:t>Année Universitaire 2023-2024</a:t>
            </a:r>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250071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9A993A-4F99-F943-827D-0CEA4DB01FA1}" type="datetime1">
              <a:rPr lang="fr-MA" smtClean="0"/>
              <a:t>03/01/2024</a:t>
            </a:fld>
            <a:endParaRPr lang="en-US"/>
          </a:p>
        </p:txBody>
      </p:sp>
      <p:sp>
        <p:nvSpPr>
          <p:cNvPr id="5" name="Footer Placeholder 4"/>
          <p:cNvSpPr>
            <a:spLocks noGrp="1"/>
          </p:cNvSpPr>
          <p:nvPr>
            <p:ph type="ftr" sz="quarter" idx="11"/>
          </p:nvPr>
        </p:nvSpPr>
        <p:spPr/>
        <p:txBody>
          <a:bodyPr/>
          <a:lstStyle/>
          <a:p>
            <a:r>
              <a:rPr lang="en-US"/>
              <a:t>Année Universitaire 2023-2024</a:t>
            </a:r>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2111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24F2B5-8AFD-9746-8ED8-DD6EE71CD663}" type="datetime1">
              <a:rPr lang="fr-MA" smtClean="0"/>
              <a:t>03/01/2024</a:t>
            </a:fld>
            <a:endParaRPr lang="en-US"/>
          </a:p>
        </p:txBody>
      </p:sp>
      <p:sp>
        <p:nvSpPr>
          <p:cNvPr id="5" name="Footer Placeholder 4"/>
          <p:cNvSpPr>
            <a:spLocks noGrp="1"/>
          </p:cNvSpPr>
          <p:nvPr>
            <p:ph type="ftr" sz="quarter" idx="11"/>
          </p:nvPr>
        </p:nvSpPr>
        <p:spPr/>
        <p:txBody>
          <a:bodyPr/>
          <a:lstStyle/>
          <a:p>
            <a:r>
              <a:rPr lang="en-US"/>
              <a:t>Année Universitaire 2023-2024</a:t>
            </a:r>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18088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4CE7FA-00E6-E142-BDD1-76CD294F4D6F}" type="datetime1">
              <a:rPr lang="fr-MA" smtClean="0"/>
              <a:t>03/01/2024</a:t>
            </a:fld>
            <a:endParaRPr lang="en-US"/>
          </a:p>
        </p:txBody>
      </p:sp>
      <p:sp>
        <p:nvSpPr>
          <p:cNvPr id="5" name="Footer Placeholder 4"/>
          <p:cNvSpPr>
            <a:spLocks noGrp="1"/>
          </p:cNvSpPr>
          <p:nvPr>
            <p:ph type="ftr" sz="quarter" idx="11"/>
          </p:nvPr>
        </p:nvSpPr>
        <p:spPr/>
        <p:txBody>
          <a:bodyPr/>
          <a:lstStyle/>
          <a:p>
            <a:r>
              <a:rPr lang="en-US"/>
              <a:t>Année Universitaire 2023-2024</a:t>
            </a:r>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11958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A3699-611C-B842-BD10-F1D5C110A060}" type="datetime1">
              <a:rPr lang="fr-MA" smtClean="0"/>
              <a:t>03/01/2024</a:t>
            </a:fld>
            <a:endParaRPr lang="en-US"/>
          </a:p>
        </p:txBody>
      </p:sp>
      <p:sp>
        <p:nvSpPr>
          <p:cNvPr id="6" name="Footer Placeholder 5"/>
          <p:cNvSpPr>
            <a:spLocks noGrp="1"/>
          </p:cNvSpPr>
          <p:nvPr>
            <p:ph type="ftr" sz="quarter" idx="11"/>
          </p:nvPr>
        </p:nvSpPr>
        <p:spPr/>
        <p:txBody>
          <a:bodyPr/>
          <a:lstStyle/>
          <a:p>
            <a:r>
              <a:rPr lang="en-US"/>
              <a:t>Année Universitaire 2023-2024</a:t>
            </a:r>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351851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6F1EE8-B947-314A-BD17-52FCBB6D560C}" type="datetime1">
              <a:rPr lang="fr-MA" smtClean="0"/>
              <a:t>03/01/2024</a:t>
            </a:fld>
            <a:endParaRPr lang="en-US"/>
          </a:p>
        </p:txBody>
      </p:sp>
      <p:sp>
        <p:nvSpPr>
          <p:cNvPr id="8" name="Footer Placeholder 7"/>
          <p:cNvSpPr>
            <a:spLocks noGrp="1"/>
          </p:cNvSpPr>
          <p:nvPr>
            <p:ph type="ftr" sz="quarter" idx="11"/>
          </p:nvPr>
        </p:nvSpPr>
        <p:spPr/>
        <p:txBody>
          <a:bodyPr/>
          <a:lstStyle/>
          <a:p>
            <a:r>
              <a:rPr lang="en-US"/>
              <a:t>Année Universitaire 2023-2024</a:t>
            </a:r>
          </a:p>
        </p:txBody>
      </p:sp>
      <p:sp>
        <p:nvSpPr>
          <p:cNvPr id="9" name="Slide Number Placeholder 8"/>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299886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3E5E47-5896-EF41-ABFD-1A7A33472082}" type="datetime1">
              <a:rPr lang="fr-MA" smtClean="0"/>
              <a:t>03/01/2024</a:t>
            </a:fld>
            <a:endParaRPr lang="en-US"/>
          </a:p>
        </p:txBody>
      </p:sp>
      <p:sp>
        <p:nvSpPr>
          <p:cNvPr id="4" name="Footer Placeholder 3"/>
          <p:cNvSpPr>
            <a:spLocks noGrp="1"/>
          </p:cNvSpPr>
          <p:nvPr>
            <p:ph type="ftr" sz="quarter" idx="11"/>
          </p:nvPr>
        </p:nvSpPr>
        <p:spPr/>
        <p:txBody>
          <a:bodyPr/>
          <a:lstStyle/>
          <a:p>
            <a:r>
              <a:rPr lang="en-US"/>
              <a:t>Année Universitaire 2023-2024</a:t>
            </a:r>
          </a:p>
        </p:txBody>
      </p:sp>
      <p:sp>
        <p:nvSpPr>
          <p:cNvPr id="5" name="Slide Number Placeholder 4"/>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9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0F919F-C2DA-8442-9D3D-083E328500B4}" type="datetime1">
              <a:rPr lang="fr-MA" smtClean="0"/>
              <a:t>03/01/2024</a:t>
            </a:fld>
            <a:endParaRPr lang="en-US"/>
          </a:p>
        </p:txBody>
      </p:sp>
      <p:sp>
        <p:nvSpPr>
          <p:cNvPr id="3" name="Footer Placeholder 2"/>
          <p:cNvSpPr>
            <a:spLocks noGrp="1"/>
          </p:cNvSpPr>
          <p:nvPr>
            <p:ph type="ftr" sz="quarter" idx="11"/>
          </p:nvPr>
        </p:nvSpPr>
        <p:spPr/>
        <p:txBody>
          <a:bodyPr/>
          <a:lstStyle/>
          <a:p>
            <a:r>
              <a:rPr lang="en-US"/>
              <a:t>Année Universitaire 2023-2024</a:t>
            </a:r>
          </a:p>
        </p:txBody>
      </p:sp>
      <p:sp>
        <p:nvSpPr>
          <p:cNvPr id="4" name="Slide Number Placeholder 3"/>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05906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508B2C-9CE7-DF4A-90F8-7A5ECE551FDF}" type="datetime1">
              <a:rPr lang="fr-MA" smtClean="0"/>
              <a:t>03/01/2024</a:t>
            </a:fld>
            <a:endParaRPr lang="en-US"/>
          </a:p>
        </p:txBody>
      </p:sp>
      <p:sp>
        <p:nvSpPr>
          <p:cNvPr id="6" name="Footer Placeholder 5"/>
          <p:cNvSpPr>
            <a:spLocks noGrp="1"/>
          </p:cNvSpPr>
          <p:nvPr>
            <p:ph type="ftr" sz="quarter" idx="11"/>
          </p:nvPr>
        </p:nvSpPr>
        <p:spPr/>
        <p:txBody>
          <a:bodyPr/>
          <a:lstStyle/>
          <a:p>
            <a:r>
              <a:rPr lang="en-US"/>
              <a:t>Année Universitaire 2023-2024</a:t>
            </a:r>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314903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AE56A6-C14D-4948-B94B-D1D3A6284B13}" type="datetime1">
              <a:rPr lang="fr-MA" smtClean="0"/>
              <a:t>03/01/2024</a:t>
            </a:fld>
            <a:endParaRPr lang="en-US"/>
          </a:p>
        </p:txBody>
      </p:sp>
      <p:sp>
        <p:nvSpPr>
          <p:cNvPr id="6" name="Footer Placeholder 5"/>
          <p:cNvSpPr>
            <a:spLocks noGrp="1"/>
          </p:cNvSpPr>
          <p:nvPr>
            <p:ph type="ftr" sz="quarter" idx="11"/>
          </p:nvPr>
        </p:nvSpPr>
        <p:spPr/>
        <p:txBody>
          <a:bodyPr/>
          <a:lstStyle/>
          <a:p>
            <a:r>
              <a:rPr lang="en-US"/>
              <a:t>Année Universitaire 2023-2024</a:t>
            </a:r>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55012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0D048-8891-B44D-9870-BE9EF73772B6}" type="datetime1">
              <a:rPr lang="fr-MA" smtClean="0"/>
              <a:t>03/01/2024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Année Universitaire 2023-2024</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85F30-F5BB-45A0-A756-346F67DA10C3}" type="slidenum">
              <a:rPr lang="en-US" smtClean="0"/>
              <a:t>‹N°›</a:t>
            </a:fld>
            <a:endParaRPr lang="en-US"/>
          </a:p>
        </p:txBody>
      </p:sp>
    </p:spTree>
    <p:extLst>
      <p:ext uri="{BB962C8B-B14F-4D97-AF65-F5344CB8AC3E}">
        <p14:creationId xmlns:p14="http://schemas.microsoft.com/office/powerpoint/2010/main" val="1865025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openclassrooms.com/fr/courses/43538-reprenez-le-controle-a-laide-de-linux" TargetMode="Externa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1379635" y="-12301"/>
            <a:ext cx="828494" cy="2145902"/>
            <a:chOff x="10899278" y="-12302"/>
            <a:chExt cx="1308851" cy="3390085"/>
          </a:xfrm>
        </p:grpSpPr>
        <p:sp>
          <p:nvSpPr>
            <p:cNvPr id="21"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bject 2">
            <a:extLst>
              <a:ext uri="{FF2B5EF4-FFF2-40B4-BE49-F238E27FC236}">
                <a16:creationId xmlns:a16="http://schemas.microsoft.com/office/drawing/2014/main" id="{E404B63A-E49C-48D4-8223-F9C69CDC9309}"/>
              </a:ext>
            </a:extLst>
          </p:cNvPr>
          <p:cNvSpPr/>
          <p:nvPr/>
        </p:nvSpPr>
        <p:spPr>
          <a:xfrm>
            <a:off x="1547448" y="2307658"/>
            <a:ext cx="9252585" cy="1524000"/>
          </a:xfrm>
          <a:custGeom>
            <a:avLst/>
            <a:gdLst/>
            <a:ahLst/>
            <a:cxnLst/>
            <a:rect l="l" t="t" r="r" b="b"/>
            <a:pathLst>
              <a:path w="9252585" h="1524000">
                <a:moveTo>
                  <a:pt x="196151" y="12700"/>
                </a:moveTo>
                <a:lnTo>
                  <a:pt x="166878" y="12700"/>
                </a:lnTo>
                <a:lnTo>
                  <a:pt x="142836" y="25400"/>
                </a:lnTo>
                <a:lnTo>
                  <a:pt x="120281" y="38100"/>
                </a:lnTo>
                <a:lnTo>
                  <a:pt x="99225" y="63500"/>
                </a:lnTo>
                <a:lnTo>
                  <a:pt x="79717" y="76200"/>
                </a:lnTo>
                <a:lnTo>
                  <a:pt x="62064" y="101600"/>
                </a:lnTo>
                <a:lnTo>
                  <a:pt x="46342" y="114300"/>
                </a:lnTo>
                <a:lnTo>
                  <a:pt x="32588" y="139700"/>
                </a:lnTo>
                <a:lnTo>
                  <a:pt x="12153" y="190500"/>
                </a:lnTo>
                <a:lnTo>
                  <a:pt x="3098" y="228600"/>
                </a:lnTo>
                <a:lnTo>
                  <a:pt x="0" y="266700"/>
                </a:lnTo>
                <a:lnTo>
                  <a:pt x="12" y="1257300"/>
                </a:lnTo>
                <a:lnTo>
                  <a:pt x="3314" y="1295400"/>
                </a:lnTo>
                <a:lnTo>
                  <a:pt x="12814" y="1333500"/>
                </a:lnTo>
                <a:lnTo>
                  <a:pt x="33959" y="1384300"/>
                </a:lnTo>
                <a:lnTo>
                  <a:pt x="63804" y="1435100"/>
                </a:lnTo>
                <a:lnTo>
                  <a:pt x="81762" y="1447800"/>
                </a:lnTo>
                <a:lnTo>
                  <a:pt x="101320" y="1473200"/>
                </a:lnTo>
                <a:lnTo>
                  <a:pt x="122554" y="1485900"/>
                </a:lnTo>
                <a:lnTo>
                  <a:pt x="145351" y="1498600"/>
                </a:lnTo>
                <a:lnTo>
                  <a:pt x="169506" y="1511300"/>
                </a:lnTo>
                <a:lnTo>
                  <a:pt x="194195" y="1524000"/>
                </a:lnTo>
                <a:lnTo>
                  <a:pt x="262305" y="1524000"/>
                </a:lnTo>
                <a:lnTo>
                  <a:pt x="248894" y="1511300"/>
                </a:lnTo>
                <a:lnTo>
                  <a:pt x="197370" y="1511300"/>
                </a:lnTo>
                <a:lnTo>
                  <a:pt x="173481" y="1498600"/>
                </a:lnTo>
                <a:lnTo>
                  <a:pt x="128587" y="1473200"/>
                </a:lnTo>
                <a:lnTo>
                  <a:pt x="89522" y="1447800"/>
                </a:lnTo>
                <a:lnTo>
                  <a:pt x="57150" y="1397000"/>
                </a:lnTo>
                <a:lnTo>
                  <a:pt x="43840" y="1384300"/>
                </a:lnTo>
                <a:lnTo>
                  <a:pt x="23685" y="1333500"/>
                </a:lnTo>
                <a:lnTo>
                  <a:pt x="14719" y="1295400"/>
                </a:lnTo>
                <a:lnTo>
                  <a:pt x="11582" y="1257300"/>
                </a:lnTo>
                <a:lnTo>
                  <a:pt x="11582" y="266700"/>
                </a:lnTo>
                <a:lnTo>
                  <a:pt x="14592" y="228600"/>
                </a:lnTo>
                <a:lnTo>
                  <a:pt x="23291" y="190500"/>
                </a:lnTo>
                <a:lnTo>
                  <a:pt x="43027" y="139700"/>
                </a:lnTo>
                <a:lnTo>
                  <a:pt x="56222" y="127000"/>
                </a:lnTo>
                <a:lnTo>
                  <a:pt x="71335" y="101600"/>
                </a:lnTo>
                <a:lnTo>
                  <a:pt x="88290" y="88900"/>
                </a:lnTo>
                <a:lnTo>
                  <a:pt x="107010" y="63500"/>
                </a:lnTo>
                <a:lnTo>
                  <a:pt x="127228" y="50800"/>
                </a:lnTo>
                <a:lnTo>
                  <a:pt x="148869" y="38100"/>
                </a:lnTo>
                <a:lnTo>
                  <a:pt x="171907" y="25400"/>
                </a:lnTo>
                <a:lnTo>
                  <a:pt x="196151" y="12700"/>
                </a:lnTo>
                <a:close/>
              </a:path>
              <a:path w="9252585" h="1524000">
                <a:moveTo>
                  <a:pt x="9060180" y="1511300"/>
                </a:moveTo>
                <a:lnTo>
                  <a:pt x="9004300" y="1511300"/>
                </a:lnTo>
                <a:lnTo>
                  <a:pt x="8990965" y="1524000"/>
                </a:lnTo>
                <a:lnTo>
                  <a:pt x="9046337" y="1524000"/>
                </a:lnTo>
                <a:lnTo>
                  <a:pt x="9060180" y="1511300"/>
                </a:lnTo>
                <a:close/>
              </a:path>
              <a:path w="9252585" h="1524000">
                <a:moveTo>
                  <a:pt x="9015476" y="1498600"/>
                </a:moveTo>
                <a:lnTo>
                  <a:pt x="237083" y="1498600"/>
                </a:lnTo>
                <a:lnTo>
                  <a:pt x="249783" y="1511300"/>
                </a:lnTo>
                <a:lnTo>
                  <a:pt x="9002776" y="1511300"/>
                </a:lnTo>
                <a:lnTo>
                  <a:pt x="9015476" y="1498600"/>
                </a:lnTo>
                <a:close/>
              </a:path>
              <a:path w="9252585" h="1524000">
                <a:moveTo>
                  <a:pt x="9058148" y="0"/>
                </a:moveTo>
                <a:lnTo>
                  <a:pt x="8989949" y="0"/>
                </a:lnTo>
                <a:lnTo>
                  <a:pt x="9003411" y="12700"/>
                </a:lnTo>
                <a:lnTo>
                  <a:pt x="9054973" y="12700"/>
                </a:lnTo>
                <a:lnTo>
                  <a:pt x="9078722" y="25400"/>
                </a:lnTo>
                <a:lnTo>
                  <a:pt x="9123680" y="50800"/>
                </a:lnTo>
                <a:lnTo>
                  <a:pt x="9162796" y="76200"/>
                </a:lnTo>
                <a:lnTo>
                  <a:pt x="9195054" y="127000"/>
                </a:lnTo>
                <a:lnTo>
                  <a:pt x="9208389" y="139700"/>
                </a:lnTo>
                <a:lnTo>
                  <a:pt x="9228455" y="190500"/>
                </a:lnTo>
                <a:lnTo>
                  <a:pt x="9237472" y="228600"/>
                </a:lnTo>
                <a:lnTo>
                  <a:pt x="9240647" y="266700"/>
                </a:lnTo>
                <a:lnTo>
                  <a:pt x="9240647" y="1257300"/>
                </a:lnTo>
                <a:lnTo>
                  <a:pt x="9237599" y="1295400"/>
                </a:lnTo>
                <a:lnTo>
                  <a:pt x="9228963" y="1333500"/>
                </a:lnTo>
                <a:lnTo>
                  <a:pt x="9209151" y="1384300"/>
                </a:lnTo>
                <a:lnTo>
                  <a:pt x="9195943" y="1397000"/>
                </a:lnTo>
                <a:lnTo>
                  <a:pt x="9180830" y="1422400"/>
                </a:lnTo>
                <a:lnTo>
                  <a:pt x="9164066" y="1435100"/>
                </a:lnTo>
                <a:lnTo>
                  <a:pt x="9145270" y="1460500"/>
                </a:lnTo>
                <a:lnTo>
                  <a:pt x="9125077" y="1473200"/>
                </a:lnTo>
                <a:lnTo>
                  <a:pt x="9103487" y="1485900"/>
                </a:lnTo>
                <a:lnTo>
                  <a:pt x="9080373" y="1498600"/>
                </a:lnTo>
                <a:lnTo>
                  <a:pt x="9056116" y="1511300"/>
                </a:lnTo>
                <a:lnTo>
                  <a:pt x="9085453" y="1511300"/>
                </a:lnTo>
                <a:lnTo>
                  <a:pt x="9109456" y="1498600"/>
                </a:lnTo>
                <a:lnTo>
                  <a:pt x="9132062" y="1485900"/>
                </a:lnTo>
                <a:lnTo>
                  <a:pt x="9153017" y="1460500"/>
                </a:lnTo>
                <a:lnTo>
                  <a:pt x="9172575" y="1447800"/>
                </a:lnTo>
                <a:lnTo>
                  <a:pt x="9205849" y="1409700"/>
                </a:lnTo>
                <a:lnTo>
                  <a:pt x="9231122" y="1358900"/>
                </a:lnTo>
                <a:lnTo>
                  <a:pt x="9243822" y="1320800"/>
                </a:lnTo>
                <a:lnTo>
                  <a:pt x="9250934" y="1282700"/>
                </a:lnTo>
                <a:lnTo>
                  <a:pt x="9252204" y="1257300"/>
                </a:lnTo>
                <a:lnTo>
                  <a:pt x="9252204" y="266700"/>
                </a:lnTo>
                <a:lnTo>
                  <a:pt x="9248902" y="228600"/>
                </a:lnTo>
                <a:lnTo>
                  <a:pt x="9239377" y="190500"/>
                </a:lnTo>
                <a:lnTo>
                  <a:pt x="9218295" y="139700"/>
                </a:lnTo>
                <a:lnTo>
                  <a:pt x="9188450" y="88900"/>
                </a:lnTo>
                <a:lnTo>
                  <a:pt x="9170543" y="76200"/>
                </a:lnTo>
                <a:lnTo>
                  <a:pt x="9150985" y="50800"/>
                </a:lnTo>
                <a:lnTo>
                  <a:pt x="9129776" y="38100"/>
                </a:lnTo>
                <a:lnTo>
                  <a:pt x="9106916" y="25400"/>
                </a:lnTo>
                <a:lnTo>
                  <a:pt x="9082786" y="12700"/>
                </a:lnTo>
                <a:lnTo>
                  <a:pt x="9058148" y="0"/>
                </a:lnTo>
                <a:close/>
              </a:path>
              <a:path w="9252585" h="1524000">
                <a:moveTo>
                  <a:pt x="9051798" y="25400"/>
                </a:moveTo>
                <a:lnTo>
                  <a:pt x="200126" y="25400"/>
                </a:lnTo>
                <a:lnTo>
                  <a:pt x="176936" y="38100"/>
                </a:lnTo>
                <a:lnTo>
                  <a:pt x="134162" y="63500"/>
                </a:lnTo>
                <a:lnTo>
                  <a:pt x="96862" y="88900"/>
                </a:lnTo>
                <a:lnTo>
                  <a:pt x="80606" y="114300"/>
                </a:lnTo>
                <a:lnTo>
                  <a:pt x="66116" y="127000"/>
                </a:lnTo>
                <a:lnTo>
                  <a:pt x="53454" y="152400"/>
                </a:lnTo>
                <a:lnTo>
                  <a:pt x="42849" y="177800"/>
                </a:lnTo>
                <a:lnTo>
                  <a:pt x="34429" y="190500"/>
                </a:lnTo>
                <a:lnTo>
                  <a:pt x="26073" y="228600"/>
                </a:lnTo>
                <a:lnTo>
                  <a:pt x="23164" y="266700"/>
                </a:lnTo>
                <a:lnTo>
                  <a:pt x="23164" y="1257300"/>
                </a:lnTo>
                <a:lnTo>
                  <a:pt x="26111" y="1295400"/>
                </a:lnTo>
                <a:lnTo>
                  <a:pt x="34569" y="1333500"/>
                </a:lnTo>
                <a:lnTo>
                  <a:pt x="53733" y="1371600"/>
                </a:lnTo>
                <a:lnTo>
                  <a:pt x="66421" y="1397000"/>
                </a:lnTo>
                <a:lnTo>
                  <a:pt x="80962" y="1409700"/>
                </a:lnTo>
                <a:lnTo>
                  <a:pt x="97281" y="1435100"/>
                </a:lnTo>
                <a:lnTo>
                  <a:pt x="115214" y="1447800"/>
                </a:lnTo>
                <a:lnTo>
                  <a:pt x="134620" y="1460500"/>
                </a:lnTo>
                <a:lnTo>
                  <a:pt x="155409" y="1473200"/>
                </a:lnTo>
                <a:lnTo>
                  <a:pt x="177457" y="1485900"/>
                </a:lnTo>
                <a:lnTo>
                  <a:pt x="200533" y="1498600"/>
                </a:lnTo>
                <a:lnTo>
                  <a:pt x="9052179" y="1498600"/>
                </a:lnTo>
                <a:lnTo>
                  <a:pt x="9075420" y="1485900"/>
                </a:lnTo>
                <a:lnTo>
                  <a:pt x="9097391" y="1473200"/>
                </a:lnTo>
                <a:lnTo>
                  <a:pt x="230898" y="1473200"/>
                </a:lnTo>
                <a:lnTo>
                  <a:pt x="220167" y="1460500"/>
                </a:lnTo>
                <a:lnTo>
                  <a:pt x="189395" y="1460500"/>
                </a:lnTo>
                <a:lnTo>
                  <a:pt x="170497" y="1447800"/>
                </a:lnTo>
                <a:lnTo>
                  <a:pt x="136042" y="1422400"/>
                </a:lnTo>
                <a:lnTo>
                  <a:pt x="106692" y="1397000"/>
                </a:lnTo>
                <a:lnTo>
                  <a:pt x="94234" y="1371600"/>
                </a:lnTo>
                <a:lnTo>
                  <a:pt x="83388" y="1358900"/>
                </a:lnTo>
                <a:lnTo>
                  <a:pt x="74371" y="1333500"/>
                </a:lnTo>
                <a:lnTo>
                  <a:pt x="67195" y="1320800"/>
                </a:lnTo>
                <a:lnTo>
                  <a:pt x="64515" y="1308100"/>
                </a:lnTo>
                <a:lnTo>
                  <a:pt x="62255" y="1295400"/>
                </a:lnTo>
                <a:lnTo>
                  <a:pt x="60312" y="1282700"/>
                </a:lnTo>
                <a:lnTo>
                  <a:pt x="58902" y="1282700"/>
                </a:lnTo>
                <a:lnTo>
                  <a:pt x="58115" y="1270000"/>
                </a:lnTo>
                <a:lnTo>
                  <a:pt x="57899" y="1257300"/>
                </a:lnTo>
                <a:lnTo>
                  <a:pt x="57911" y="266700"/>
                </a:lnTo>
                <a:lnTo>
                  <a:pt x="58191" y="254000"/>
                </a:lnTo>
                <a:lnTo>
                  <a:pt x="59067" y="241300"/>
                </a:lnTo>
                <a:lnTo>
                  <a:pt x="60528" y="241300"/>
                </a:lnTo>
                <a:lnTo>
                  <a:pt x="62496" y="228600"/>
                </a:lnTo>
                <a:lnTo>
                  <a:pt x="75488" y="177800"/>
                </a:lnTo>
                <a:lnTo>
                  <a:pt x="95770" y="152400"/>
                </a:lnTo>
                <a:lnTo>
                  <a:pt x="108432" y="127000"/>
                </a:lnTo>
                <a:lnTo>
                  <a:pt x="138137" y="101600"/>
                </a:lnTo>
                <a:lnTo>
                  <a:pt x="173012" y="76200"/>
                </a:lnTo>
                <a:lnTo>
                  <a:pt x="192023" y="63500"/>
                </a:lnTo>
                <a:lnTo>
                  <a:pt x="221767" y="63500"/>
                </a:lnTo>
                <a:lnTo>
                  <a:pt x="232067" y="50800"/>
                </a:lnTo>
                <a:lnTo>
                  <a:pt x="9096883" y="50800"/>
                </a:lnTo>
                <a:lnTo>
                  <a:pt x="9074785" y="38100"/>
                </a:lnTo>
                <a:lnTo>
                  <a:pt x="9051798" y="25400"/>
                </a:lnTo>
                <a:close/>
              </a:path>
              <a:path w="9252585" h="1524000">
                <a:moveTo>
                  <a:pt x="9096883" y="50800"/>
                </a:moveTo>
                <a:lnTo>
                  <a:pt x="9021445" y="50800"/>
                </a:lnTo>
                <a:lnTo>
                  <a:pt x="9032113" y="63500"/>
                </a:lnTo>
                <a:lnTo>
                  <a:pt x="9062720" y="63500"/>
                </a:lnTo>
                <a:lnTo>
                  <a:pt x="9081897" y="76200"/>
                </a:lnTo>
                <a:lnTo>
                  <a:pt x="9116314" y="101600"/>
                </a:lnTo>
                <a:lnTo>
                  <a:pt x="9145524" y="127000"/>
                </a:lnTo>
                <a:lnTo>
                  <a:pt x="9157970" y="152400"/>
                </a:lnTo>
                <a:lnTo>
                  <a:pt x="9168765" y="165100"/>
                </a:lnTo>
                <a:lnTo>
                  <a:pt x="9177782" y="190500"/>
                </a:lnTo>
                <a:lnTo>
                  <a:pt x="9185021" y="203200"/>
                </a:lnTo>
                <a:lnTo>
                  <a:pt x="9187688" y="215900"/>
                </a:lnTo>
                <a:lnTo>
                  <a:pt x="9189974" y="228600"/>
                </a:lnTo>
                <a:lnTo>
                  <a:pt x="9191879" y="241300"/>
                </a:lnTo>
                <a:lnTo>
                  <a:pt x="9193276" y="254000"/>
                </a:lnTo>
                <a:lnTo>
                  <a:pt x="9194038" y="254000"/>
                </a:lnTo>
                <a:lnTo>
                  <a:pt x="9194292" y="266700"/>
                </a:lnTo>
                <a:lnTo>
                  <a:pt x="9194292" y="1257300"/>
                </a:lnTo>
                <a:lnTo>
                  <a:pt x="9194038" y="1270000"/>
                </a:lnTo>
                <a:lnTo>
                  <a:pt x="9193149" y="1282700"/>
                </a:lnTo>
                <a:lnTo>
                  <a:pt x="9191625" y="1282700"/>
                </a:lnTo>
                <a:lnTo>
                  <a:pt x="9189720" y="1295400"/>
                </a:lnTo>
                <a:lnTo>
                  <a:pt x="9176766" y="1346200"/>
                </a:lnTo>
                <a:lnTo>
                  <a:pt x="9156446" y="1371600"/>
                </a:lnTo>
                <a:lnTo>
                  <a:pt x="9143746" y="1397000"/>
                </a:lnTo>
                <a:lnTo>
                  <a:pt x="9114155" y="1422400"/>
                </a:lnTo>
                <a:lnTo>
                  <a:pt x="9079230" y="1447800"/>
                </a:lnTo>
                <a:lnTo>
                  <a:pt x="9060307" y="1460500"/>
                </a:lnTo>
                <a:lnTo>
                  <a:pt x="9030589" y="1460500"/>
                </a:lnTo>
                <a:lnTo>
                  <a:pt x="9020175" y="1473200"/>
                </a:lnTo>
                <a:lnTo>
                  <a:pt x="9097391" y="1473200"/>
                </a:lnTo>
                <a:lnTo>
                  <a:pt x="9118092" y="1460500"/>
                </a:lnTo>
                <a:lnTo>
                  <a:pt x="9137523" y="1447800"/>
                </a:lnTo>
                <a:lnTo>
                  <a:pt x="9155430" y="1435100"/>
                </a:lnTo>
                <a:lnTo>
                  <a:pt x="9171559" y="1409700"/>
                </a:lnTo>
                <a:lnTo>
                  <a:pt x="9186037" y="1397000"/>
                </a:lnTo>
                <a:lnTo>
                  <a:pt x="9198737" y="1371600"/>
                </a:lnTo>
                <a:lnTo>
                  <a:pt x="9209405" y="1358900"/>
                </a:lnTo>
                <a:lnTo>
                  <a:pt x="9217787" y="1333500"/>
                </a:lnTo>
                <a:lnTo>
                  <a:pt x="9226169" y="1295400"/>
                </a:lnTo>
                <a:lnTo>
                  <a:pt x="9229090" y="1257300"/>
                </a:lnTo>
                <a:lnTo>
                  <a:pt x="9229090" y="266700"/>
                </a:lnTo>
                <a:lnTo>
                  <a:pt x="9226042" y="228600"/>
                </a:lnTo>
                <a:lnTo>
                  <a:pt x="9217660" y="190500"/>
                </a:lnTo>
                <a:lnTo>
                  <a:pt x="9198483" y="152400"/>
                </a:lnTo>
                <a:lnTo>
                  <a:pt x="9185783" y="127000"/>
                </a:lnTo>
                <a:lnTo>
                  <a:pt x="9171305" y="114300"/>
                </a:lnTo>
                <a:lnTo>
                  <a:pt x="9154922" y="88900"/>
                </a:lnTo>
                <a:lnTo>
                  <a:pt x="9137142" y="76200"/>
                </a:lnTo>
                <a:lnTo>
                  <a:pt x="9117711" y="63500"/>
                </a:lnTo>
                <a:lnTo>
                  <a:pt x="9096883" y="50800"/>
                </a:lnTo>
                <a:close/>
              </a:path>
              <a:path w="9252585" h="1524000">
                <a:moveTo>
                  <a:pt x="9002522" y="12700"/>
                </a:moveTo>
                <a:lnTo>
                  <a:pt x="249466" y="12700"/>
                </a:lnTo>
                <a:lnTo>
                  <a:pt x="236804" y="25400"/>
                </a:lnTo>
                <a:lnTo>
                  <a:pt x="9015222" y="25400"/>
                </a:lnTo>
                <a:lnTo>
                  <a:pt x="9002522" y="12700"/>
                </a:lnTo>
                <a:close/>
              </a:path>
              <a:path w="9252585" h="1524000">
                <a:moveTo>
                  <a:pt x="261378" y="0"/>
                </a:moveTo>
                <a:lnTo>
                  <a:pt x="205905" y="0"/>
                </a:lnTo>
                <a:lnTo>
                  <a:pt x="192176" y="12700"/>
                </a:lnTo>
                <a:lnTo>
                  <a:pt x="247967" y="12700"/>
                </a:lnTo>
                <a:lnTo>
                  <a:pt x="26137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7" name="object 7">
            <a:extLst>
              <a:ext uri="{FF2B5EF4-FFF2-40B4-BE49-F238E27FC236}">
                <a16:creationId xmlns:a16="http://schemas.microsoft.com/office/drawing/2014/main" id="{E483874A-575E-571E-980B-580DB2725C87}"/>
              </a:ext>
            </a:extLst>
          </p:cNvPr>
          <p:cNvGrpSpPr/>
          <p:nvPr/>
        </p:nvGrpSpPr>
        <p:grpSpPr>
          <a:xfrm>
            <a:off x="1930037" y="1136726"/>
            <a:ext cx="1559560" cy="1507490"/>
            <a:chOff x="906780" y="906780"/>
            <a:chExt cx="1559560" cy="1507490"/>
          </a:xfrm>
        </p:grpSpPr>
        <p:pic>
          <p:nvPicPr>
            <p:cNvPr id="28" name="object 8">
              <a:extLst>
                <a:ext uri="{FF2B5EF4-FFF2-40B4-BE49-F238E27FC236}">
                  <a16:creationId xmlns:a16="http://schemas.microsoft.com/office/drawing/2014/main" id="{0B01465D-BF22-4BAF-4D16-7BC8274E4385}"/>
                </a:ext>
              </a:extLst>
            </p:cNvPr>
            <p:cNvPicPr/>
            <p:nvPr/>
          </p:nvPicPr>
          <p:blipFill>
            <a:blip r:embed="rId2" cstate="print"/>
            <a:stretch>
              <a:fillRect/>
            </a:stretch>
          </p:blipFill>
          <p:spPr>
            <a:xfrm>
              <a:off x="1277112" y="1684020"/>
              <a:ext cx="432815" cy="729995"/>
            </a:xfrm>
            <a:prstGeom prst="rect">
              <a:avLst/>
            </a:prstGeom>
          </p:spPr>
        </p:pic>
        <p:pic>
          <p:nvPicPr>
            <p:cNvPr id="31" name="object 9">
              <a:extLst>
                <a:ext uri="{FF2B5EF4-FFF2-40B4-BE49-F238E27FC236}">
                  <a16:creationId xmlns:a16="http://schemas.microsoft.com/office/drawing/2014/main" id="{CB3BC97B-BCED-87D0-A5AA-38A0F55A8220}"/>
                </a:ext>
              </a:extLst>
            </p:cNvPr>
            <p:cNvPicPr/>
            <p:nvPr/>
          </p:nvPicPr>
          <p:blipFill>
            <a:blip r:embed="rId3" cstate="print"/>
            <a:stretch>
              <a:fillRect/>
            </a:stretch>
          </p:blipFill>
          <p:spPr>
            <a:xfrm>
              <a:off x="1060704" y="969264"/>
              <a:ext cx="1223772" cy="530351"/>
            </a:xfrm>
            <a:prstGeom prst="rect">
              <a:avLst/>
            </a:prstGeom>
          </p:spPr>
        </p:pic>
        <p:pic>
          <p:nvPicPr>
            <p:cNvPr id="32" name="object 10">
              <a:extLst>
                <a:ext uri="{FF2B5EF4-FFF2-40B4-BE49-F238E27FC236}">
                  <a16:creationId xmlns:a16="http://schemas.microsoft.com/office/drawing/2014/main" id="{A622F6B3-906F-34A1-A593-B2B14B0B2D8B}"/>
                </a:ext>
              </a:extLst>
            </p:cNvPr>
            <p:cNvPicPr/>
            <p:nvPr/>
          </p:nvPicPr>
          <p:blipFill>
            <a:blip r:embed="rId4" cstate="print"/>
            <a:stretch>
              <a:fillRect/>
            </a:stretch>
          </p:blipFill>
          <p:spPr>
            <a:xfrm>
              <a:off x="906780" y="906780"/>
              <a:ext cx="1559052" cy="789432"/>
            </a:xfrm>
            <a:prstGeom prst="rect">
              <a:avLst/>
            </a:prstGeom>
          </p:spPr>
        </p:pic>
      </p:grpSp>
      <p:sp>
        <p:nvSpPr>
          <p:cNvPr id="33" name="object 11">
            <a:extLst>
              <a:ext uri="{FF2B5EF4-FFF2-40B4-BE49-F238E27FC236}">
                <a16:creationId xmlns:a16="http://schemas.microsoft.com/office/drawing/2014/main" id="{D4F45C70-E057-F255-31E9-428E30F310FA}"/>
              </a:ext>
            </a:extLst>
          </p:cNvPr>
          <p:cNvSpPr txBox="1">
            <a:spLocks/>
          </p:cNvSpPr>
          <p:nvPr/>
        </p:nvSpPr>
        <p:spPr>
          <a:xfrm>
            <a:off x="2138926" y="1222145"/>
            <a:ext cx="1117600" cy="452120"/>
          </a:xfrm>
          <a:prstGeom prst="rect">
            <a:avLst/>
          </a:prstGeom>
        </p:spPr>
        <p:txBody>
          <a:bodyPr vert="horz" wrap="square" lIns="0" tIns="12065" rIns="0" bIns="0" rtlCol="0">
            <a:spAutoFit/>
          </a:bodyPr>
          <a:lstStyle>
            <a:lvl1pPr>
              <a:defRPr sz="2800" b="1" i="1">
                <a:solidFill>
                  <a:schemeClr val="bg1"/>
                </a:solidFill>
                <a:latin typeface="Calibri"/>
                <a:ea typeface="+mj-ea"/>
                <a:cs typeface="Calibri"/>
              </a:defRPr>
            </a:lvl1pPr>
          </a:lstStyle>
          <a:p>
            <a:pPr marL="12700">
              <a:spcBef>
                <a:spcPts val="95"/>
              </a:spcBef>
            </a:pPr>
            <a:r>
              <a:rPr lang="fr-MA" i="0" kern="0" spc="-10" dirty="0">
                <a:solidFill>
                  <a:srgbClr val="000000"/>
                </a:solidFill>
                <a:latin typeface="Mongolian Baiti"/>
                <a:cs typeface="Mongolian Baiti"/>
              </a:rPr>
              <a:t>Matière</a:t>
            </a:r>
          </a:p>
        </p:txBody>
      </p:sp>
      <p:sp>
        <p:nvSpPr>
          <p:cNvPr id="34" name="object 15">
            <a:extLst>
              <a:ext uri="{FF2B5EF4-FFF2-40B4-BE49-F238E27FC236}">
                <a16:creationId xmlns:a16="http://schemas.microsoft.com/office/drawing/2014/main" id="{B561C5BF-712E-BAF8-114A-06472DFECFC9}"/>
              </a:ext>
            </a:extLst>
          </p:cNvPr>
          <p:cNvSpPr txBox="1"/>
          <p:nvPr/>
        </p:nvSpPr>
        <p:spPr>
          <a:xfrm>
            <a:off x="2529996" y="2517780"/>
            <a:ext cx="7120008" cy="998350"/>
          </a:xfrm>
          <a:prstGeom prst="rect">
            <a:avLst/>
          </a:prstGeom>
        </p:spPr>
        <p:txBody>
          <a:bodyPr vert="horz" wrap="square" lIns="0" tIns="13335" rIns="0" bIns="0" rtlCol="0">
            <a:spAutoFit/>
          </a:bodyPr>
          <a:lstStyle/>
          <a:p>
            <a:pPr marL="12700" algn="ctr">
              <a:spcBef>
                <a:spcPts val="105"/>
              </a:spcBef>
            </a:pPr>
            <a:r>
              <a:rPr lang="fr-FR" sz="3200" b="1" kern="0" spc="-105" dirty="0">
                <a:solidFill>
                  <a:sysClr val="windowText" lastClr="000000"/>
                </a:solidFill>
                <a:latin typeface="Arial"/>
                <a:cs typeface="Arial"/>
              </a:rPr>
              <a:t>Introduction pratique aux commandes linux et aux scripts Shell</a:t>
            </a:r>
            <a:endParaRPr sz="3200" kern="0" dirty="0">
              <a:solidFill>
                <a:sysClr val="windowText" lastClr="000000"/>
              </a:solidFill>
              <a:latin typeface="Arial"/>
              <a:cs typeface="Arial"/>
            </a:endParaRPr>
          </a:p>
        </p:txBody>
      </p:sp>
      <p:sp>
        <p:nvSpPr>
          <p:cNvPr id="35" name="object 16">
            <a:extLst>
              <a:ext uri="{FF2B5EF4-FFF2-40B4-BE49-F238E27FC236}">
                <a16:creationId xmlns:a16="http://schemas.microsoft.com/office/drawing/2014/main" id="{590BA1AF-A679-2EBF-BED4-95D56343DB48}"/>
              </a:ext>
            </a:extLst>
          </p:cNvPr>
          <p:cNvSpPr txBox="1"/>
          <p:nvPr/>
        </p:nvSpPr>
        <p:spPr>
          <a:xfrm>
            <a:off x="8310517" y="4379470"/>
            <a:ext cx="3362779" cy="609782"/>
          </a:xfrm>
          <a:prstGeom prst="rect">
            <a:avLst/>
          </a:prstGeom>
        </p:spPr>
        <p:txBody>
          <a:bodyPr vert="horz" wrap="square" lIns="0" tIns="12065" rIns="0" bIns="0" rtlCol="0">
            <a:spAutoFit/>
          </a:bodyPr>
          <a:lstStyle/>
          <a:p>
            <a:pPr marL="12700">
              <a:spcBef>
                <a:spcPts val="95"/>
              </a:spcBef>
            </a:pPr>
            <a:r>
              <a:rPr sz="1900" b="1" kern="0" dirty="0">
                <a:solidFill>
                  <a:sysClr val="windowText" lastClr="000000"/>
                </a:solidFill>
                <a:latin typeface="Arial"/>
                <a:cs typeface="Arial"/>
              </a:rPr>
              <a:t>Animée</a:t>
            </a:r>
            <a:r>
              <a:rPr sz="1900" b="1" kern="0" spc="-10" dirty="0">
                <a:solidFill>
                  <a:sysClr val="windowText" lastClr="000000"/>
                </a:solidFill>
                <a:latin typeface="Arial"/>
                <a:cs typeface="Arial"/>
              </a:rPr>
              <a:t> </a:t>
            </a:r>
            <a:r>
              <a:rPr sz="1900" b="1" kern="0" dirty="0">
                <a:solidFill>
                  <a:sysClr val="windowText" lastClr="000000"/>
                </a:solidFill>
                <a:latin typeface="Arial"/>
                <a:cs typeface="Arial"/>
              </a:rPr>
              <a:t>par</a:t>
            </a:r>
            <a:r>
              <a:rPr sz="1900" b="1" kern="0" spc="-40" dirty="0">
                <a:solidFill>
                  <a:sysClr val="windowText" lastClr="000000"/>
                </a:solidFill>
                <a:latin typeface="Arial"/>
                <a:cs typeface="Arial"/>
              </a:rPr>
              <a:t> </a:t>
            </a:r>
            <a:r>
              <a:rPr sz="1900" b="1" kern="0" dirty="0">
                <a:solidFill>
                  <a:sysClr val="windowText" lastClr="000000"/>
                </a:solidFill>
                <a:latin typeface="Arial"/>
                <a:cs typeface="Arial"/>
              </a:rPr>
              <a:t>:</a:t>
            </a:r>
            <a:r>
              <a:rPr sz="1900" b="1" kern="0" spc="-25" dirty="0">
                <a:solidFill>
                  <a:sysClr val="windowText" lastClr="000000"/>
                </a:solidFill>
                <a:latin typeface="Arial"/>
                <a:cs typeface="Arial"/>
              </a:rPr>
              <a:t> </a:t>
            </a:r>
            <a:r>
              <a:rPr lang="fr-FR" sz="1900" b="1" kern="0" spc="-20" dirty="0">
                <a:solidFill>
                  <a:sysClr val="windowText" lastClr="000000"/>
                </a:solidFill>
                <a:latin typeface="Arial"/>
                <a:cs typeface="Arial"/>
              </a:rPr>
              <a:t>M. Arsène </a:t>
            </a:r>
          </a:p>
          <a:p>
            <a:pPr marL="12700">
              <a:spcBef>
                <a:spcPts val="95"/>
              </a:spcBef>
            </a:pPr>
            <a:r>
              <a:rPr lang="fr-FR" sz="1900" b="1" kern="0" spc="-20" dirty="0">
                <a:solidFill>
                  <a:sysClr val="windowText" lastClr="000000"/>
                </a:solidFill>
                <a:latin typeface="Arial"/>
                <a:cs typeface="Arial"/>
              </a:rPr>
              <a:t>	         COULIBALY</a:t>
            </a:r>
            <a:endParaRPr sz="1900" kern="0" dirty="0">
              <a:solidFill>
                <a:sysClr val="windowText" lastClr="000000"/>
              </a:solidFill>
              <a:latin typeface="Arial"/>
              <a:cs typeface="Arial"/>
            </a:endParaRPr>
          </a:p>
        </p:txBody>
      </p:sp>
      <p:sp>
        <p:nvSpPr>
          <p:cNvPr id="36" name="object 17">
            <a:extLst>
              <a:ext uri="{FF2B5EF4-FFF2-40B4-BE49-F238E27FC236}">
                <a16:creationId xmlns:a16="http://schemas.microsoft.com/office/drawing/2014/main" id="{BC3D6777-AD4A-69CC-F282-9CDF867D639D}"/>
              </a:ext>
            </a:extLst>
          </p:cNvPr>
          <p:cNvSpPr txBox="1"/>
          <p:nvPr/>
        </p:nvSpPr>
        <p:spPr>
          <a:xfrm>
            <a:off x="6554106" y="818006"/>
            <a:ext cx="4168185" cy="367408"/>
          </a:xfrm>
          <a:prstGeom prst="rect">
            <a:avLst/>
          </a:prstGeom>
        </p:spPr>
        <p:txBody>
          <a:bodyPr vert="horz" wrap="square" lIns="0" tIns="13335" rIns="0" bIns="0" rtlCol="0">
            <a:spAutoFit/>
          </a:bodyPr>
          <a:lstStyle/>
          <a:p>
            <a:pPr marL="12700">
              <a:spcBef>
                <a:spcPts val="105"/>
              </a:spcBef>
            </a:pPr>
            <a:r>
              <a:rPr sz="2300" b="1" kern="0" dirty="0">
                <a:solidFill>
                  <a:srgbClr val="C00000"/>
                </a:solidFill>
                <a:latin typeface="Arial"/>
                <a:cs typeface="Arial"/>
              </a:rPr>
              <a:t>Niveau</a:t>
            </a:r>
            <a:r>
              <a:rPr sz="2300" b="1" kern="0" spc="-50" dirty="0">
                <a:solidFill>
                  <a:srgbClr val="C00000"/>
                </a:solidFill>
                <a:latin typeface="Arial"/>
                <a:cs typeface="Arial"/>
              </a:rPr>
              <a:t> </a:t>
            </a:r>
            <a:r>
              <a:rPr sz="2300" b="1" kern="0" dirty="0">
                <a:solidFill>
                  <a:srgbClr val="C00000"/>
                </a:solidFill>
                <a:latin typeface="Arial"/>
                <a:cs typeface="Arial"/>
              </a:rPr>
              <a:t>&amp;</a:t>
            </a:r>
            <a:r>
              <a:rPr sz="2300" b="1" kern="0" spc="-5" dirty="0">
                <a:solidFill>
                  <a:srgbClr val="C00000"/>
                </a:solidFill>
                <a:latin typeface="Arial"/>
                <a:cs typeface="Arial"/>
              </a:rPr>
              <a:t> </a:t>
            </a:r>
            <a:r>
              <a:rPr sz="2300" b="1" kern="0" dirty="0">
                <a:solidFill>
                  <a:srgbClr val="C00000"/>
                </a:solidFill>
                <a:latin typeface="Arial"/>
                <a:cs typeface="Arial"/>
              </a:rPr>
              <a:t>Filière</a:t>
            </a:r>
            <a:r>
              <a:rPr sz="2300" b="1" kern="0" spc="-15" dirty="0">
                <a:solidFill>
                  <a:srgbClr val="C00000"/>
                </a:solidFill>
                <a:latin typeface="Arial"/>
                <a:cs typeface="Arial"/>
              </a:rPr>
              <a:t> </a:t>
            </a:r>
            <a:r>
              <a:rPr sz="2300" b="1" kern="0" dirty="0">
                <a:solidFill>
                  <a:srgbClr val="C00000"/>
                </a:solidFill>
                <a:latin typeface="Arial"/>
                <a:cs typeface="Arial"/>
              </a:rPr>
              <a:t>: </a:t>
            </a:r>
            <a:r>
              <a:rPr lang="fr-FR" sz="2300" b="1" kern="0" dirty="0">
                <a:solidFill>
                  <a:srgbClr val="C00000"/>
                </a:solidFill>
                <a:latin typeface="Arial"/>
                <a:cs typeface="Arial"/>
              </a:rPr>
              <a:t>2A-IIIA</a:t>
            </a:r>
            <a:endParaRPr sz="2300" kern="0" dirty="0">
              <a:solidFill>
                <a:sysClr val="windowText" lastClr="000000"/>
              </a:solidFill>
              <a:latin typeface="Arial"/>
              <a:cs typeface="Arial"/>
            </a:endParaRPr>
          </a:p>
        </p:txBody>
      </p:sp>
      <p:pic>
        <p:nvPicPr>
          <p:cNvPr id="6" name="Image 5">
            <a:extLst>
              <a:ext uri="{FF2B5EF4-FFF2-40B4-BE49-F238E27FC236}">
                <a16:creationId xmlns:a16="http://schemas.microsoft.com/office/drawing/2014/main" id="{CCA27B76-88E9-A0D5-3493-766A537AEC93}"/>
              </a:ext>
            </a:extLst>
          </p:cNvPr>
          <p:cNvPicPr>
            <a:picLocks noChangeAspect="1"/>
          </p:cNvPicPr>
          <p:nvPr/>
        </p:nvPicPr>
        <p:blipFill rotWithShape="1">
          <a:blip r:embed="rId5">
            <a:extLst>
              <a:ext uri="{28A0092B-C50C-407E-A947-70E740481C1C}">
                <a14:useLocalDpi xmlns:a14="http://schemas.microsoft.com/office/drawing/2010/main" val="0"/>
              </a:ext>
            </a:extLst>
          </a:blip>
          <a:srcRect t="17423" b="19562"/>
          <a:stretch/>
        </p:blipFill>
        <p:spPr>
          <a:xfrm>
            <a:off x="3307733" y="4382852"/>
            <a:ext cx="4007467" cy="1683510"/>
          </a:xfrm>
          <a:prstGeom prst="rect">
            <a:avLst/>
          </a:prstGeom>
        </p:spPr>
      </p:pic>
      <p:sp>
        <p:nvSpPr>
          <p:cNvPr id="15" name="Espace réservé du pied de page 14">
            <a:extLst>
              <a:ext uri="{FF2B5EF4-FFF2-40B4-BE49-F238E27FC236}">
                <a16:creationId xmlns:a16="http://schemas.microsoft.com/office/drawing/2014/main" id="{9BD16514-93E4-9D4D-A0EB-EE63F77D2AA3}"/>
              </a:ext>
            </a:extLst>
          </p:cNvPr>
          <p:cNvSpPr>
            <a:spLocks noGrp="1"/>
          </p:cNvSpPr>
          <p:nvPr>
            <p:ph type="ftr" sz="quarter" idx="11"/>
          </p:nvPr>
        </p:nvSpPr>
        <p:spPr/>
        <p:txBody>
          <a:bodyPr/>
          <a:lstStyle/>
          <a:p>
            <a:r>
              <a:rPr lang="en-US" b="1" dirty="0" err="1">
                <a:latin typeface="Times New Roman" panose="02020603050405020304" pitchFamily="18" charset="0"/>
                <a:cs typeface="Times New Roman" panose="02020603050405020304" pitchFamily="18" charset="0"/>
              </a:rPr>
              <a:t>Année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Universitaire</a:t>
            </a:r>
            <a:r>
              <a:rPr lang="en-US" b="1" dirty="0">
                <a:latin typeface="Times New Roman" panose="02020603050405020304" pitchFamily="18" charset="0"/>
                <a:cs typeface="Times New Roman" panose="02020603050405020304" pitchFamily="18" charset="0"/>
              </a:rPr>
              <a:t> 2023-2024</a:t>
            </a:r>
          </a:p>
        </p:txBody>
      </p:sp>
      <p:sp>
        <p:nvSpPr>
          <p:cNvPr id="16" name="Espace réservé du numéro de diapositive 15">
            <a:extLst>
              <a:ext uri="{FF2B5EF4-FFF2-40B4-BE49-F238E27FC236}">
                <a16:creationId xmlns:a16="http://schemas.microsoft.com/office/drawing/2014/main" id="{B6B71318-228F-C16F-CBD9-2F2C911F128B}"/>
              </a:ext>
            </a:extLst>
          </p:cNvPr>
          <p:cNvSpPr>
            <a:spLocks noGrp="1"/>
          </p:cNvSpPr>
          <p:nvPr>
            <p:ph type="sldNum" sz="quarter" idx="12"/>
          </p:nvPr>
        </p:nvSpPr>
        <p:spPr/>
        <p:txBody>
          <a:bodyPr/>
          <a:lstStyle/>
          <a:p>
            <a:fld id="{14385F30-F5BB-45A0-A756-346F67DA10C3}" type="slidenum">
              <a:rPr lang="en-US" smtClean="0"/>
              <a:t>1</a:t>
            </a:fld>
            <a:endParaRPr lang="en-US"/>
          </a:p>
        </p:txBody>
      </p:sp>
      <p:pic>
        <p:nvPicPr>
          <p:cNvPr id="17" name="Image 16">
            <a:extLst>
              <a:ext uri="{FF2B5EF4-FFF2-40B4-BE49-F238E27FC236}">
                <a16:creationId xmlns:a16="http://schemas.microsoft.com/office/drawing/2014/main" id="{02C76109-6368-66C0-58AF-FFB817BFAE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extLst>
      <p:ext uri="{BB962C8B-B14F-4D97-AF65-F5344CB8AC3E}">
        <p14:creationId xmlns:p14="http://schemas.microsoft.com/office/powerpoint/2010/main" val="173018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Espace réservé du pied de page 6">
            <a:extLst>
              <a:ext uri="{FF2B5EF4-FFF2-40B4-BE49-F238E27FC236}">
                <a16:creationId xmlns:a16="http://schemas.microsoft.com/office/drawing/2014/main" id="{CB51C51F-E995-D9E2-26B2-FD558105FDE0}"/>
              </a:ext>
            </a:extLst>
          </p:cNvPr>
          <p:cNvSpPr>
            <a:spLocks noGrp="1"/>
          </p:cNvSpPr>
          <p:nvPr>
            <p:ph type="ftr" sz="quarter" idx="11"/>
          </p:nvPr>
        </p:nvSpPr>
        <p:spPr/>
        <p:txBody>
          <a:bodyPr/>
          <a:lstStyle/>
          <a:p>
            <a:r>
              <a:rPr lang="en-US" dirty="0" err="1"/>
              <a:t>Année</a:t>
            </a:r>
            <a:r>
              <a:rPr lang="en-US" dirty="0"/>
              <a:t> </a:t>
            </a:r>
            <a:r>
              <a:rPr lang="en-US" dirty="0" err="1"/>
              <a:t>Universitaire</a:t>
            </a:r>
            <a:r>
              <a:rPr lang="en-US" dirty="0"/>
              <a:t> 2023-2024</a:t>
            </a:r>
          </a:p>
        </p:txBody>
      </p:sp>
      <p:sp>
        <p:nvSpPr>
          <p:cNvPr id="8" name="Espace réservé du numéro de diapositive 7">
            <a:extLst>
              <a:ext uri="{FF2B5EF4-FFF2-40B4-BE49-F238E27FC236}">
                <a16:creationId xmlns:a16="http://schemas.microsoft.com/office/drawing/2014/main" id="{2BF8E17F-AEB2-C7BC-683E-86A50F4E948C}"/>
              </a:ext>
            </a:extLst>
          </p:cNvPr>
          <p:cNvSpPr>
            <a:spLocks noGrp="1"/>
          </p:cNvSpPr>
          <p:nvPr>
            <p:ph type="sldNum" sz="quarter" idx="12"/>
          </p:nvPr>
        </p:nvSpPr>
        <p:spPr/>
        <p:txBody>
          <a:bodyPr/>
          <a:lstStyle/>
          <a:p>
            <a:fld id="{14385F30-F5BB-45A0-A756-346F67DA10C3}" type="slidenum">
              <a:rPr lang="en-US" smtClean="0"/>
              <a:t>10</a:t>
            </a:fld>
            <a:endParaRPr lang="en-US"/>
          </a:p>
        </p:txBody>
      </p:sp>
      <p:pic>
        <p:nvPicPr>
          <p:cNvPr id="9" name="Image 8">
            <a:extLst>
              <a:ext uri="{FF2B5EF4-FFF2-40B4-BE49-F238E27FC236}">
                <a16:creationId xmlns:a16="http://schemas.microsoft.com/office/drawing/2014/main" id="{4B91EFB6-78F3-1259-1CF6-35FCD29191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4550D632-399F-559E-CEAB-0B334CFC1367}"/>
              </a:ext>
            </a:extLst>
          </p:cNvPr>
          <p:cNvSpPr txBox="1"/>
          <p:nvPr/>
        </p:nvSpPr>
        <p:spPr>
          <a:xfrm>
            <a:off x="2971800" y="1938130"/>
            <a:ext cx="3365024" cy="369332"/>
          </a:xfrm>
          <a:prstGeom prst="rect">
            <a:avLst/>
          </a:prstGeom>
          <a:noFill/>
        </p:spPr>
        <p:txBody>
          <a:bodyPr wrap="none" rtlCol="0">
            <a:spAutoFit/>
          </a:bodyPr>
          <a:lstStyle/>
          <a:p>
            <a:r>
              <a:rPr lang="fr-FR" b="1" dirty="0">
                <a:solidFill>
                  <a:srgbClr val="00B050"/>
                </a:solidFill>
              </a:rPr>
              <a:t>Définition d’un Logiciel Libre</a:t>
            </a:r>
          </a:p>
        </p:txBody>
      </p:sp>
      <p:sp>
        <p:nvSpPr>
          <p:cNvPr id="5" name="ZoneTexte 4">
            <a:extLst>
              <a:ext uri="{FF2B5EF4-FFF2-40B4-BE49-F238E27FC236}">
                <a16:creationId xmlns:a16="http://schemas.microsoft.com/office/drawing/2014/main" id="{9FBFEE66-034B-1942-9022-F3226E7395A5}"/>
              </a:ext>
            </a:extLst>
          </p:cNvPr>
          <p:cNvSpPr txBox="1"/>
          <p:nvPr/>
        </p:nvSpPr>
        <p:spPr>
          <a:xfrm>
            <a:off x="1468235" y="2484328"/>
            <a:ext cx="10067670" cy="646331"/>
          </a:xfrm>
          <a:prstGeom prst="rect">
            <a:avLst/>
          </a:prstGeom>
          <a:noFill/>
        </p:spPr>
        <p:txBody>
          <a:bodyPr wrap="square" rtlCol="0">
            <a:spAutoFit/>
          </a:bodyPr>
          <a:lstStyle/>
          <a:p>
            <a:pPr marL="285750" indent="-285750">
              <a:buFont typeface="Wingdings" pitchFamily="2" charset="2"/>
              <a:buChar char="Ø"/>
            </a:pPr>
            <a:r>
              <a:rPr lang="fr-FR" dirty="0"/>
              <a:t>Un programme est considéré comme libre lorsque sa licence offre à tous les utilisateurs les quatre points de liberté suivantes :</a:t>
            </a:r>
          </a:p>
        </p:txBody>
      </p:sp>
      <p:sp>
        <p:nvSpPr>
          <p:cNvPr id="6" name="ZoneTexte 5">
            <a:extLst>
              <a:ext uri="{FF2B5EF4-FFF2-40B4-BE49-F238E27FC236}">
                <a16:creationId xmlns:a16="http://schemas.microsoft.com/office/drawing/2014/main" id="{AA412C6A-DAFA-4EE8-A4F1-C8FA853D7837}"/>
              </a:ext>
            </a:extLst>
          </p:cNvPr>
          <p:cNvSpPr txBox="1"/>
          <p:nvPr/>
        </p:nvSpPr>
        <p:spPr>
          <a:xfrm>
            <a:off x="2122927" y="3226392"/>
            <a:ext cx="6487673" cy="369332"/>
          </a:xfrm>
          <a:prstGeom prst="rect">
            <a:avLst/>
          </a:prstGeom>
          <a:noFill/>
        </p:spPr>
        <p:txBody>
          <a:bodyPr wrap="none" rtlCol="0">
            <a:spAutoFit/>
          </a:bodyPr>
          <a:lstStyle/>
          <a:p>
            <a:pPr marL="285750" indent="-285750">
              <a:buFont typeface="Wingdings" pitchFamily="2" charset="2"/>
              <a:buChar char="q"/>
            </a:pPr>
            <a:r>
              <a:rPr lang="fr-FR" b="1" dirty="0">
                <a:solidFill>
                  <a:srgbClr val="C00000"/>
                </a:solidFill>
              </a:rPr>
              <a:t>La liberté d’exécuter le logiciel pour n’importe quel but</a:t>
            </a:r>
          </a:p>
        </p:txBody>
      </p:sp>
      <p:sp>
        <p:nvSpPr>
          <p:cNvPr id="11" name="ZoneTexte 10">
            <a:extLst>
              <a:ext uri="{FF2B5EF4-FFF2-40B4-BE49-F238E27FC236}">
                <a16:creationId xmlns:a16="http://schemas.microsoft.com/office/drawing/2014/main" id="{CB62371F-36F1-1F58-830E-CD5374F0ABEC}"/>
              </a:ext>
            </a:extLst>
          </p:cNvPr>
          <p:cNvSpPr txBox="1"/>
          <p:nvPr/>
        </p:nvSpPr>
        <p:spPr>
          <a:xfrm>
            <a:off x="2122927" y="3656630"/>
            <a:ext cx="5487400" cy="369332"/>
          </a:xfrm>
          <a:prstGeom prst="rect">
            <a:avLst/>
          </a:prstGeom>
          <a:noFill/>
        </p:spPr>
        <p:txBody>
          <a:bodyPr wrap="none" rtlCol="0">
            <a:spAutoFit/>
          </a:bodyPr>
          <a:lstStyle>
            <a:defPPr>
              <a:defRPr lang="en-US"/>
            </a:defPPr>
            <a:lvl1pPr marL="285750" indent="-285750">
              <a:buFont typeface="Wingdings" pitchFamily="2" charset="2"/>
              <a:buChar char="q"/>
              <a:defRPr b="1">
                <a:solidFill>
                  <a:srgbClr val="C00000"/>
                </a:solidFill>
              </a:defRPr>
            </a:lvl1pPr>
          </a:lstStyle>
          <a:p>
            <a:r>
              <a:rPr lang="fr-FR" dirty="0"/>
              <a:t>La liberté d’étudier le logiciel et de le modifier</a:t>
            </a:r>
          </a:p>
        </p:txBody>
      </p:sp>
      <p:sp>
        <p:nvSpPr>
          <p:cNvPr id="12" name="ZoneTexte 11">
            <a:extLst>
              <a:ext uri="{FF2B5EF4-FFF2-40B4-BE49-F238E27FC236}">
                <a16:creationId xmlns:a16="http://schemas.microsoft.com/office/drawing/2014/main" id="{97C4EBD1-AC04-14F5-E8F4-0DD99E8193DE}"/>
              </a:ext>
            </a:extLst>
          </p:cNvPr>
          <p:cNvSpPr txBox="1"/>
          <p:nvPr/>
        </p:nvSpPr>
        <p:spPr>
          <a:xfrm>
            <a:off x="2122927" y="4124105"/>
            <a:ext cx="4499950" cy="369332"/>
          </a:xfrm>
          <a:prstGeom prst="rect">
            <a:avLst/>
          </a:prstGeom>
          <a:noFill/>
        </p:spPr>
        <p:txBody>
          <a:bodyPr wrap="none" rtlCol="0">
            <a:spAutoFit/>
          </a:bodyPr>
          <a:lstStyle>
            <a:defPPr>
              <a:defRPr lang="en-US"/>
            </a:defPPr>
            <a:lvl1pPr marL="285750" indent="-285750">
              <a:buFont typeface="Wingdings" pitchFamily="2" charset="2"/>
              <a:buChar char="q"/>
              <a:defRPr b="1">
                <a:solidFill>
                  <a:srgbClr val="C00000"/>
                </a:solidFill>
              </a:defRPr>
            </a:lvl1pPr>
          </a:lstStyle>
          <a:p>
            <a:r>
              <a:rPr lang="fr-FR" dirty="0"/>
              <a:t>La  liberté de redistribuer des copies</a:t>
            </a:r>
          </a:p>
        </p:txBody>
      </p:sp>
      <p:sp>
        <p:nvSpPr>
          <p:cNvPr id="13" name="ZoneTexte 12">
            <a:extLst>
              <a:ext uri="{FF2B5EF4-FFF2-40B4-BE49-F238E27FC236}">
                <a16:creationId xmlns:a16="http://schemas.microsoft.com/office/drawing/2014/main" id="{605187CD-821B-9022-6396-02EADBAAA850}"/>
              </a:ext>
            </a:extLst>
          </p:cNvPr>
          <p:cNvSpPr txBox="1"/>
          <p:nvPr/>
        </p:nvSpPr>
        <p:spPr>
          <a:xfrm>
            <a:off x="2122927" y="4591707"/>
            <a:ext cx="6769802" cy="369332"/>
          </a:xfrm>
          <a:prstGeom prst="rect">
            <a:avLst/>
          </a:prstGeom>
          <a:noFill/>
        </p:spPr>
        <p:txBody>
          <a:bodyPr wrap="none" rtlCol="0">
            <a:spAutoFit/>
          </a:bodyPr>
          <a:lstStyle>
            <a:defPPr>
              <a:defRPr lang="en-US"/>
            </a:defPPr>
            <a:lvl1pPr marL="285750" indent="-285750">
              <a:buFont typeface="Wingdings" pitchFamily="2" charset="2"/>
              <a:buChar char="q"/>
              <a:defRPr b="1">
                <a:solidFill>
                  <a:srgbClr val="C00000"/>
                </a:solidFill>
              </a:defRPr>
            </a:lvl1pPr>
          </a:lstStyle>
          <a:p>
            <a:r>
              <a:rPr lang="fr-FR" dirty="0"/>
              <a:t>La  liberté de distribuer des copies de versions modifiées</a:t>
            </a:r>
          </a:p>
        </p:txBody>
      </p:sp>
      <p:sp>
        <p:nvSpPr>
          <p:cNvPr id="14" name="ZoneTexte 13">
            <a:extLst>
              <a:ext uri="{FF2B5EF4-FFF2-40B4-BE49-F238E27FC236}">
                <a16:creationId xmlns:a16="http://schemas.microsoft.com/office/drawing/2014/main" id="{BE20B1B6-BA85-9F9F-BAD4-537A0FEE1CA7}"/>
              </a:ext>
            </a:extLst>
          </p:cNvPr>
          <p:cNvSpPr txBox="1"/>
          <p:nvPr/>
        </p:nvSpPr>
        <p:spPr>
          <a:xfrm>
            <a:off x="1321904" y="5021817"/>
            <a:ext cx="10067670" cy="369332"/>
          </a:xfrm>
          <a:prstGeom prst="rect">
            <a:avLst/>
          </a:prstGeom>
          <a:noFill/>
        </p:spPr>
        <p:txBody>
          <a:bodyPr wrap="square" rtlCol="0">
            <a:spAutoFit/>
          </a:bodyPr>
          <a:lstStyle/>
          <a:p>
            <a:pPr marL="285750" indent="-285750">
              <a:buFont typeface="Wingdings" pitchFamily="2" charset="2"/>
              <a:buChar char="Ø"/>
            </a:pPr>
            <a:r>
              <a:rPr lang="fr-FR" dirty="0"/>
              <a:t>Ces libertés sont accordées pour une utilisation commerciale et non commerciale</a:t>
            </a:r>
          </a:p>
        </p:txBody>
      </p:sp>
      <p:sp>
        <p:nvSpPr>
          <p:cNvPr id="15" name="ZoneTexte 14">
            <a:extLst>
              <a:ext uri="{FF2B5EF4-FFF2-40B4-BE49-F238E27FC236}">
                <a16:creationId xmlns:a16="http://schemas.microsoft.com/office/drawing/2014/main" id="{01AC4D11-E518-EE6C-B421-95F1E030B826}"/>
              </a:ext>
            </a:extLst>
          </p:cNvPr>
          <p:cNvSpPr txBox="1"/>
          <p:nvPr/>
        </p:nvSpPr>
        <p:spPr>
          <a:xfrm>
            <a:off x="1321904" y="5559239"/>
            <a:ext cx="10067670" cy="646331"/>
          </a:xfrm>
          <a:prstGeom prst="rect">
            <a:avLst/>
          </a:prstGeom>
          <a:noFill/>
        </p:spPr>
        <p:txBody>
          <a:bodyPr wrap="square" rtlCol="0">
            <a:spAutoFit/>
          </a:bodyPr>
          <a:lstStyle/>
          <a:p>
            <a:pPr marL="285750" indent="-285750">
              <a:buFont typeface="Wingdings" pitchFamily="2" charset="2"/>
              <a:buChar char="Ø"/>
            </a:pPr>
            <a:r>
              <a:rPr lang="fr-FR" dirty="0"/>
              <a:t>Elles impliquent la disponibilité du code source, le logiciel peut être modifié et distribué aux clients</a:t>
            </a:r>
          </a:p>
        </p:txBody>
      </p:sp>
    </p:spTree>
    <p:extLst>
      <p:ext uri="{BB962C8B-B14F-4D97-AF65-F5344CB8AC3E}">
        <p14:creationId xmlns:p14="http://schemas.microsoft.com/office/powerpoint/2010/main" val="397621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Espace réservé du pied de page 6">
            <a:extLst>
              <a:ext uri="{FF2B5EF4-FFF2-40B4-BE49-F238E27FC236}">
                <a16:creationId xmlns:a16="http://schemas.microsoft.com/office/drawing/2014/main" id="{D45F9592-A1AE-8F0F-E359-9247576A31BD}"/>
              </a:ext>
            </a:extLst>
          </p:cNvPr>
          <p:cNvSpPr>
            <a:spLocks noGrp="1"/>
          </p:cNvSpPr>
          <p:nvPr>
            <p:ph type="ftr" sz="quarter" idx="11"/>
          </p:nvPr>
        </p:nvSpPr>
        <p:spPr/>
        <p:txBody>
          <a:bodyPr/>
          <a:lstStyle/>
          <a:p>
            <a:r>
              <a:rPr lang="en-US"/>
              <a:t>Année Universitaire 2023-2024</a:t>
            </a:r>
          </a:p>
        </p:txBody>
      </p:sp>
      <p:sp>
        <p:nvSpPr>
          <p:cNvPr id="8" name="Espace réservé du numéro de diapositive 7">
            <a:extLst>
              <a:ext uri="{FF2B5EF4-FFF2-40B4-BE49-F238E27FC236}">
                <a16:creationId xmlns:a16="http://schemas.microsoft.com/office/drawing/2014/main" id="{44975A8D-1985-508E-6DBE-A1386B5760F6}"/>
              </a:ext>
            </a:extLst>
          </p:cNvPr>
          <p:cNvSpPr>
            <a:spLocks noGrp="1"/>
          </p:cNvSpPr>
          <p:nvPr>
            <p:ph type="sldNum" sz="quarter" idx="12"/>
          </p:nvPr>
        </p:nvSpPr>
        <p:spPr/>
        <p:txBody>
          <a:bodyPr/>
          <a:lstStyle/>
          <a:p>
            <a:fld id="{14385F30-F5BB-45A0-A756-346F67DA10C3}" type="slidenum">
              <a:rPr lang="en-US" smtClean="0"/>
              <a:t>11</a:t>
            </a:fld>
            <a:endParaRPr lang="en-US"/>
          </a:p>
        </p:txBody>
      </p:sp>
      <p:pic>
        <p:nvPicPr>
          <p:cNvPr id="10" name="Image 9">
            <a:extLst>
              <a:ext uri="{FF2B5EF4-FFF2-40B4-BE49-F238E27FC236}">
                <a16:creationId xmlns:a16="http://schemas.microsoft.com/office/drawing/2014/main" id="{01E065E0-2659-A971-B8DF-1321B54CC9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ABBFBBB4-49EA-88F1-C87A-0510BCB04F7A}"/>
              </a:ext>
            </a:extLst>
          </p:cNvPr>
          <p:cNvSpPr txBox="1"/>
          <p:nvPr/>
        </p:nvSpPr>
        <p:spPr>
          <a:xfrm>
            <a:off x="3189730" y="1792183"/>
            <a:ext cx="3914854" cy="400110"/>
          </a:xfrm>
          <a:prstGeom prst="rect">
            <a:avLst/>
          </a:prstGeom>
          <a:noFill/>
        </p:spPr>
        <p:txBody>
          <a:bodyPr wrap="none" rtlCol="0">
            <a:spAutoFit/>
          </a:bodyPr>
          <a:lstStyle/>
          <a:p>
            <a:r>
              <a:rPr lang="fr-FR" sz="2000" b="1" dirty="0">
                <a:solidFill>
                  <a:srgbClr val="00B050"/>
                </a:solidFill>
              </a:rPr>
              <a:t>Qu’est-ce que l’Open Source ?</a:t>
            </a:r>
          </a:p>
        </p:txBody>
      </p:sp>
      <p:sp>
        <p:nvSpPr>
          <p:cNvPr id="6" name="ZoneTexte 5">
            <a:extLst>
              <a:ext uri="{FF2B5EF4-FFF2-40B4-BE49-F238E27FC236}">
                <a16:creationId xmlns:a16="http://schemas.microsoft.com/office/drawing/2014/main" id="{92C0153B-5178-5DF6-41E4-01E82B6F16D2}"/>
              </a:ext>
            </a:extLst>
          </p:cNvPr>
          <p:cNvSpPr txBox="1"/>
          <p:nvPr/>
        </p:nvSpPr>
        <p:spPr>
          <a:xfrm>
            <a:off x="1803349" y="3188240"/>
            <a:ext cx="9576286" cy="923330"/>
          </a:xfrm>
          <a:prstGeom prst="rect">
            <a:avLst/>
          </a:prstGeom>
          <a:noFill/>
        </p:spPr>
        <p:txBody>
          <a:bodyPr wrap="square" rtlCol="0">
            <a:spAutoFit/>
          </a:bodyPr>
          <a:lstStyle/>
          <a:p>
            <a:r>
              <a:rPr lang="fr-FR" dirty="0"/>
              <a:t>L’Open Source repose sur les principes du logiciel libre, mais est né d’une scission avec la FSF (Free Software Foundation) vers 1998 et la création de l’OSI (Open Source Initiative) par </a:t>
            </a:r>
            <a:r>
              <a:rPr lang="fr-FR" b="1" dirty="0" err="1">
                <a:solidFill>
                  <a:srgbClr val="C00000"/>
                </a:solidFill>
              </a:rPr>
              <a:t>Eric</a:t>
            </a:r>
            <a:r>
              <a:rPr lang="fr-FR" b="1" dirty="0">
                <a:solidFill>
                  <a:srgbClr val="C00000"/>
                </a:solidFill>
              </a:rPr>
              <a:t> Raymond.</a:t>
            </a:r>
          </a:p>
        </p:txBody>
      </p:sp>
    </p:spTree>
    <p:extLst>
      <p:ext uri="{BB962C8B-B14F-4D97-AF65-F5344CB8AC3E}">
        <p14:creationId xmlns:p14="http://schemas.microsoft.com/office/powerpoint/2010/main" val="142141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Espace réservé du pied de page 6">
            <a:extLst>
              <a:ext uri="{FF2B5EF4-FFF2-40B4-BE49-F238E27FC236}">
                <a16:creationId xmlns:a16="http://schemas.microsoft.com/office/drawing/2014/main" id="{2D163E5A-DBDB-A7EA-07BA-D3DC25C6B5E5}"/>
              </a:ext>
            </a:extLst>
          </p:cNvPr>
          <p:cNvSpPr>
            <a:spLocks noGrp="1"/>
          </p:cNvSpPr>
          <p:nvPr>
            <p:ph type="ftr" sz="quarter" idx="11"/>
          </p:nvPr>
        </p:nvSpPr>
        <p:spPr/>
        <p:txBody>
          <a:bodyPr/>
          <a:lstStyle/>
          <a:p>
            <a:r>
              <a:rPr lang="en-US"/>
              <a:t>Année Universitaire 2023-2024</a:t>
            </a:r>
          </a:p>
        </p:txBody>
      </p:sp>
      <p:sp>
        <p:nvSpPr>
          <p:cNvPr id="8" name="Espace réservé du numéro de diapositive 7">
            <a:extLst>
              <a:ext uri="{FF2B5EF4-FFF2-40B4-BE49-F238E27FC236}">
                <a16:creationId xmlns:a16="http://schemas.microsoft.com/office/drawing/2014/main" id="{6B29B49D-85F8-F259-26A2-74AFDC427F97}"/>
              </a:ext>
            </a:extLst>
          </p:cNvPr>
          <p:cNvSpPr>
            <a:spLocks noGrp="1"/>
          </p:cNvSpPr>
          <p:nvPr>
            <p:ph type="sldNum" sz="quarter" idx="12"/>
          </p:nvPr>
        </p:nvSpPr>
        <p:spPr/>
        <p:txBody>
          <a:bodyPr/>
          <a:lstStyle/>
          <a:p>
            <a:fld id="{14385F30-F5BB-45A0-A756-346F67DA10C3}" type="slidenum">
              <a:rPr lang="en-US" smtClean="0"/>
              <a:t>12</a:t>
            </a:fld>
            <a:endParaRPr lang="en-US"/>
          </a:p>
        </p:txBody>
      </p:sp>
      <p:pic>
        <p:nvPicPr>
          <p:cNvPr id="9" name="Image 8">
            <a:extLst>
              <a:ext uri="{FF2B5EF4-FFF2-40B4-BE49-F238E27FC236}">
                <a16:creationId xmlns:a16="http://schemas.microsoft.com/office/drawing/2014/main" id="{E25739D0-45F7-810F-1418-E9D41D11F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A5F49B38-8DF0-2014-B3B8-F29E9068B548}"/>
              </a:ext>
            </a:extLst>
          </p:cNvPr>
          <p:cNvSpPr txBox="1"/>
          <p:nvPr/>
        </p:nvSpPr>
        <p:spPr>
          <a:xfrm>
            <a:off x="3886200" y="1792183"/>
            <a:ext cx="3575018" cy="400110"/>
          </a:xfrm>
          <a:prstGeom prst="rect">
            <a:avLst/>
          </a:prstGeom>
          <a:noFill/>
        </p:spPr>
        <p:txBody>
          <a:bodyPr wrap="none" rtlCol="0">
            <a:spAutoFit/>
          </a:bodyPr>
          <a:lstStyle/>
          <a:p>
            <a:r>
              <a:rPr lang="fr-FR" sz="2000" b="1" dirty="0">
                <a:solidFill>
                  <a:srgbClr val="00B050"/>
                </a:solidFill>
              </a:rPr>
              <a:t>Naissance du Logiciel Libre</a:t>
            </a:r>
          </a:p>
        </p:txBody>
      </p:sp>
      <p:sp>
        <p:nvSpPr>
          <p:cNvPr id="5" name="ZoneTexte 4">
            <a:extLst>
              <a:ext uri="{FF2B5EF4-FFF2-40B4-BE49-F238E27FC236}">
                <a16:creationId xmlns:a16="http://schemas.microsoft.com/office/drawing/2014/main" id="{54CA85EB-7D43-4BF7-E2A1-C5C41C8E8181}"/>
              </a:ext>
            </a:extLst>
          </p:cNvPr>
          <p:cNvSpPr txBox="1"/>
          <p:nvPr/>
        </p:nvSpPr>
        <p:spPr>
          <a:xfrm>
            <a:off x="999566" y="2713416"/>
            <a:ext cx="10609105" cy="646331"/>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1983</a:t>
            </a:r>
            <a:r>
              <a:rPr lang="fr-FR" dirty="0"/>
              <a:t>, Richard Stallman, Projet GNU et le concept de logiciel . Début du développement de gcc, gdb,  Glibc et d’autres outils importants </a:t>
            </a:r>
          </a:p>
        </p:txBody>
      </p:sp>
      <p:sp>
        <p:nvSpPr>
          <p:cNvPr id="6" name="ZoneTexte 5">
            <a:extLst>
              <a:ext uri="{FF2B5EF4-FFF2-40B4-BE49-F238E27FC236}">
                <a16:creationId xmlns:a16="http://schemas.microsoft.com/office/drawing/2014/main" id="{4855D71A-203B-F3C8-6060-4C2E14BFC41E}"/>
              </a:ext>
            </a:extLst>
          </p:cNvPr>
          <p:cNvSpPr txBox="1"/>
          <p:nvPr/>
        </p:nvSpPr>
        <p:spPr>
          <a:xfrm>
            <a:off x="999566" y="3930641"/>
            <a:ext cx="9963296" cy="923330"/>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1991</a:t>
            </a:r>
            <a:r>
              <a:rPr lang="fr-FR" dirty="0"/>
              <a:t>, Linux Torvalds, Linux kernel Project. De plus avec les logiciels de GNU et de nombreux autres composants open-source.</a:t>
            </a:r>
          </a:p>
          <a:p>
            <a:pPr lvl="1"/>
            <a:r>
              <a:rPr lang="fr-FR" dirty="0"/>
              <a:t>-&gt; Un système d’exploitation entièrement libre, GNU/Linux</a:t>
            </a:r>
          </a:p>
        </p:txBody>
      </p:sp>
    </p:spTree>
    <p:extLst>
      <p:ext uri="{BB962C8B-B14F-4D97-AF65-F5344CB8AC3E}">
        <p14:creationId xmlns:p14="http://schemas.microsoft.com/office/powerpoint/2010/main" val="334202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Espace réservé du pied de page 6">
            <a:extLst>
              <a:ext uri="{FF2B5EF4-FFF2-40B4-BE49-F238E27FC236}">
                <a16:creationId xmlns:a16="http://schemas.microsoft.com/office/drawing/2014/main" id="{2D163E5A-DBDB-A7EA-07BA-D3DC25C6B5E5}"/>
              </a:ext>
            </a:extLst>
          </p:cNvPr>
          <p:cNvSpPr>
            <a:spLocks noGrp="1"/>
          </p:cNvSpPr>
          <p:nvPr>
            <p:ph type="ftr" sz="quarter" idx="11"/>
          </p:nvPr>
        </p:nvSpPr>
        <p:spPr/>
        <p:txBody>
          <a:bodyPr/>
          <a:lstStyle/>
          <a:p>
            <a:r>
              <a:rPr lang="en-US"/>
              <a:t>Année Universitaire 2023-2024</a:t>
            </a:r>
          </a:p>
        </p:txBody>
      </p:sp>
      <p:sp>
        <p:nvSpPr>
          <p:cNvPr id="8" name="Espace réservé du numéro de diapositive 7">
            <a:extLst>
              <a:ext uri="{FF2B5EF4-FFF2-40B4-BE49-F238E27FC236}">
                <a16:creationId xmlns:a16="http://schemas.microsoft.com/office/drawing/2014/main" id="{6B29B49D-85F8-F259-26A2-74AFDC427F97}"/>
              </a:ext>
            </a:extLst>
          </p:cNvPr>
          <p:cNvSpPr>
            <a:spLocks noGrp="1"/>
          </p:cNvSpPr>
          <p:nvPr>
            <p:ph type="sldNum" sz="quarter" idx="12"/>
          </p:nvPr>
        </p:nvSpPr>
        <p:spPr/>
        <p:txBody>
          <a:bodyPr/>
          <a:lstStyle/>
          <a:p>
            <a:fld id="{14385F30-F5BB-45A0-A756-346F67DA10C3}" type="slidenum">
              <a:rPr lang="en-US" smtClean="0"/>
              <a:t>13</a:t>
            </a:fld>
            <a:endParaRPr lang="en-US"/>
          </a:p>
        </p:txBody>
      </p:sp>
      <p:pic>
        <p:nvPicPr>
          <p:cNvPr id="9" name="Image 8">
            <a:extLst>
              <a:ext uri="{FF2B5EF4-FFF2-40B4-BE49-F238E27FC236}">
                <a16:creationId xmlns:a16="http://schemas.microsoft.com/office/drawing/2014/main" id="{E25739D0-45F7-810F-1418-E9D41D11F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A5F49B38-8DF0-2014-B3B8-F29E9068B548}"/>
              </a:ext>
            </a:extLst>
          </p:cNvPr>
          <p:cNvSpPr txBox="1"/>
          <p:nvPr/>
        </p:nvSpPr>
        <p:spPr>
          <a:xfrm>
            <a:off x="3886200" y="1792183"/>
            <a:ext cx="3575018" cy="400110"/>
          </a:xfrm>
          <a:prstGeom prst="rect">
            <a:avLst/>
          </a:prstGeom>
          <a:noFill/>
        </p:spPr>
        <p:txBody>
          <a:bodyPr wrap="none" rtlCol="0">
            <a:spAutoFit/>
          </a:bodyPr>
          <a:lstStyle/>
          <a:p>
            <a:r>
              <a:rPr lang="fr-FR" sz="2000" b="1" dirty="0">
                <a:solidFill>
                  <a:srgbClr val="00B050"/>
                </a:solidFill>
              </a:rPr>
              <a:t>Naissance du Logiciel Libre</a:t>
            </a:r>
          </a:p>
        </p:txBody>
      </p:sp>
      <p:sp>
        <p:nvSpPr>
          <p:cNvPr id="10" name="ZoneTexte 9">
            <a:extLst>
              <a:ext uri="{FF2B5EF4-FFF2-40B4-BE49-F238E27FC236}">
                <a16:creationId xmlns:a16="http://schemas.microsoft.com/office/drawing/2014/main" id="{F6E0F92F-969D-9C8E-87B3-69845E4963CD}"/>
              </a:ext>
            </a:extLst>
          </p:cNvPr>
          <p:cNvSpPr txBox="1"/>
          <p:nvPr/>
        </p:nvSpPr>
        <p:spPr>
          <a:xfrm>
            <a:off x="851577" y="2326465"/>
            <a:ext cx="10897341" cy="923330"/>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1991</a:t>
            </a:r>
            <a:r>
              <a:rPr lang="fr-FR" dirty="0"/>
              <a:t>, Linux Torvalds, Linux kernel Project. De plus avec les logiciels de GNU et de nombreux autres composants open-source.</a:t>
            </a:r>
          </a:p>
          <a:p>
            <a:pPr lvl="1"/>
            <a:r>
              <a:rPr lang="fr-FR" dirty="0"/>
              <a:t>-&gt; Un système d’exploitation entièrement libre, GNU/Linux</a:t>
            </a:r>
          </a:p>
        </p:txBody>
      </p:sp>
      <p:pic>
        <p:nvPicPr>
          <p:cNvPr id="12" name="Image 11">
            <a:extLst>
              <a:ext uri="{FF2B5EF4-FFF2-40B4-BE49-F238E27FC236}">
                <a16:creationId xmlns:a16="http://schemas.microsoft.com/office/drawing/2014/main" id="{5C164358-9D5D-192E-BEE7-9183F5C5F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059" y="3176832"/>
            <a:ext cx="7956550" cy="3118310"/>
          </a:xfrm>
          <a:prstGeom prst="rect">
            <a:avLst/>
          </a:prstGeom>
        </p:spPr>
      </p:pic>
    </p:spTree>
    <p:extLst>
      <p:ext uri="{BB962C8B-B14F-4D97-AF65-F5344CB8AC3E}">
        <p14:creationId xmlns:p14="http://schemas.microsoft.com/office/powerpoint/2010/main" val="31726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Espace réservé du pied de page 6">
            <a:extLst>
              <a:ext uri="{FF2B5EF4-FFF2-40B4-BE49-F238E27FC236}">
                <a16:creationId xmlns:a16="http://schemas.microsoft.com/office/drawing/2014/main" id="{2D163E5A-DBDB-A7EA-07BA-D3DC25C6B5E5}"/>
              </a:ext>
            </a:extLst>
          </p:cNvPr>
          <p:cNvSpPr>
            <a:spLocks noGrp="1"/>
          </p:cNvSpPr>
          <p:nvPr>
            <p:ph type="ftr" sz="quarter" idx="11"/>
          </p:nvPr>
        </p:nvSpPr>
        <p:spPr/>
        <p:txBody>
          <a:bodyPr/>
          <a:lstStyle/>
          <a:p>
            <a:r>
              <a:rPr lang="en-US"/>
              <a:t>Année Universitaire 2023-2024</a:t>
            </a:r>
          </a:p>
        </p:txBody>
      </p:sp>
      <p:sp>
        <p:nvSpPr>
          <p:cNvPr id="8" name="Espace réservé du numéro de diapositive 7">
            <a:extLst>
              <a:ext uri="{FF2B5EF4-FFF2-40B4-BE49-F238E27FC236}">
                <a16:creationId xmlns:a16="http://schemas.microsoft.com/office/drawing/2014/main" id="{6B29B49D-85F8-F259-26A2-74AFDC427F97}"/>
              </a:ext>
            </a:extLst>
          </p:cNvPr>
          <p:cNvSpPr>
            <a:spLocks noGrp="1"/>
          </p:cNvSpPr>
          <p:nvPr>
            <p:ph type="sldNum" sz="quarter" idx="12"/>
          </p:nvPr>
        </p:nvSpPr>
        <p:spPr/>
        <p:txBody>
          <a:bodyPr/>
          <a:lstStyle/>
          <a:p>
            <a:fld id="{14385F30-F5BB-45A0-A756-346F67DA10C3}" type="slidenum">
              <a:rPr lang="en-US" smtClean="0"/>
              <a:t>14</a:t>
            </a:fld>
            <a:endParaRPr lang="en-US"/>
          </a:p>
        </p:txBody>
      </p:sp>
      <p:pic>
        <p:nvPicPr>
          <p:cNvPr id="9" name="Image 8">
            <a:extLst>
              <a:ext uri="{FF2B5EF4-FFF2-40B4-BE49-F238E27FC236}">
                <a16:creationId xmlns:a16="http://schemas.microsoft.com/office/drawing/2014/main" id="{E25739D0-45F7-810F-1418-E9D41D11F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A5F49B38-8DF0-2014-B3B8-F29E9068B548}"/>
              </a:ext>
            </a:extLst>
          </p:cNvPr>
          <p:cNvSpPr txBox="1"/>
          <p:nvPr/>
        </p:nvSpPr>
        <p:spPr>
          <a:xfrm>
            <a:off x="3886200" y="1792183"/>
            <a:ext cx="3575018" cy="400110"/>
          </a:xfrm>
          <a:prstGeom prst="rect">
            <a:avLst/>
          </a:prstGeom>
          <a:noFill/>
        </p:spPr>
        <p:txBody>
          <a:bodyPr wrap="none" rtlCol="0">
            <a:spAutoFit/>
          </a:bodyPr>
          <a:lstStyle/>
          <a:p>
            <a:r>
              <a:rPr lang="fr-FR" sz="2000" b="1" dirty="0">
                <a:solidFill>
                  <a:srgbClr val="00B050"/>
                </a:solidFill>
              </a:rPr>
              <a:t>Naissance du Logiciel Libre</a:t>
            </a:r>
          </a:p>
        </p:txBody>
      </p:sp>
      <p:sp>
        <p:nvSpPr>
          <p:cNvPr id="10" name="ZoneTexte 9">
            <a:extLst>
              <a:ext uri="{FF2B5EF4-FFF2-40B4-BE49-F238E27FC236}">
                <a16:creationId xmlns:a16="http://schemas.microsoft.com/office/drawing/2014/main" id="{F6E0F92F-969D-9C8E-87B3-69845E4963CD}"/>
              </a:ext>
            </a:extLst>
          </p:cNvPr>
          <p:cNvSpPr txBox="1"/>
          <p:nvPr/>
        </p:nvSpPr>
        <p:spPr>
          <a:xfrm>
            <a:off x="2012547" y="2782445"/>
            <a:ext cx="10897341" cy="369332"/>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1995</a:t>
            </a:r>
            <a:r>
              <a:rPr lang="fr-FR" dirty="0"/>
              <a:t>, Linux devient de plus en plus populaire sur les systèmes serveur </a:t>
            </a:r>
          </a:p>
        </p:txBody>
      </p:sp>
      <p:sp>
        <p:nvSpPr>
          <p:cNvPr id="5" name="ZoneTexte 4">
            <a:extLst>
              <a:ext uri="{FF2B5EF4-FFF2-40B4-BE49-F238E27FC236}">
                <a16:creationId xmlns:a16="http://schemas.microsoft.com/office/drawing/2014/main" id="{44F73A9D-1B51-B03E-8AA9-7AE95B9BC82F}"/>
              </a:ext>
            </a:extLst>
          </p:cNvPr>
          <p:cNvSpPr txBox="1"/>
          <p:nvPr/>
        </p:nvSpPr>
        <p:spPr>
          <a:xfrm>
            <a:off x="2012547" y="3396495"/>
            <a:ext cx="10897341" cy="369332"/>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2000</a:t>
            </a:r>
            <a:r>
              <a:rPr lang="fr-FR" dirty="0"/>
              <a:t>, Linux devient de plus en plus populaire sur les systèmes embarqués </a:t>
            </a:r>
          </a:p>
        </p:txBody>
      </p:sp>
      <p:sp>
        <p:nvSpPr>
          <p:cNvPr id="6" name="ZoneTexte 5">
            <a:extLst>
              <a:ext uri="{FF2B5EF4-FFF2-40B4-BE49-F238E27FC236}">
                <a16:creationId xmlns:a16="http://schemas.microsoft.com/office/drawing/2014/main" id="{CD522D4C-4515-EA53-0493-97313940E16E}"/>
              </a:ext>
            </a:extLst>
          </p:cNvPr>
          <p:cNvSpPr txBox="1"/>
          <p:nvPr/>
        </p:nvSpPr>
        <p:spPr>
          <a:xfrm>
            <a:off x="2012547" y="4032353"/>
            <a:ext cx="10897341" cy="369332"/>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2008</a:t>
            </a:r>
            <a:r>
              <a:rPr lang="fr-FR" dirty="0"/>
              <a:t>, Linux devient de plus en plus populaire sur les appareils mobiles </a:t>
            </a:r>
          </a:p>
        </p:txBody>
      </p:sp>
      <p:sp>
        <p:nvSpPr>
          <p:cNvPr id="11" name="ZoneTexte 10">
            <a:extLst>
              <a:ext uri="{FF2B5EF4-FFF2-40B4-BE49-F238E27FC236}">
                <a16:creationId xmlns:a16="http://schemas.microsoft.com/office/drawing/2014/main" id="{2869F767-068E-C07A-38DE-7A2C6499C820}"/>
              </a:ext>
            </a:extLst>
          </p:cNvPr>
          <p:cNvSpPr txBox="1"/>
          <p:nvPr/>
        </p:nvSpPr>
        <p:spPr>
          <a:xfrm>
            <a:off x="2012547" y="4646649"/>
            <a:ext cx="10897341" cy="369332"/>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2010</a:t>
            </a:r>
            <a:r>
              <a:rPr lang="fr-FR" dirty="0"/>
              <a:t>, Linux devient de plus en plus populaire sur les téléphones </a:t>
            </a:r>
          </a:p>
        </p:txBody>
      </p:sp>
    </p:spTree>
    <p:extLst>
      <p:ext uri="{BB962C8B-B14F-4D97-AF65-F5344CB8AC3E}">
        <p14:creationId xmlns:p14="http://schemas.microsoft.com/office/powerpoint/2010/main" val="40794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Espace réservé du pied de page 6">
            <a:extLst>
              <a:ext uri="{FF2B5EF4-FFF2-40B4-BE49-F238E27FC236}">
                <a16:creationId xmlns:a16="http://schemas.microsoft.com/office/drawing/2014/main" id="{0D2A58EC-B9F0-E94F-F13B-16A366C0EF80}"/>
              </a:ext>
            </a:extLst>
          </p:cNvPr>
          <p:cNvSpPr>
            <a:spLocks noGrp="1"/>
          </p:cNvSpPr>
          <p:nvPr>
            <p:ph type="ftr" sz="quarter" idx="11"/>
          </p:nvPr>
        </p:nvSpPr>
        <p:spPr/>
        <p:txBody>
          <a:bodyPr/>
          <a:lstStyle/>
          <a:p>
            <a:r>
              <a:rPr lang="en-US"/>
              <a:t>Année Universitaire 2023-2024</a:t>
            </a:r>
          </a:p>
        </p:txBody>
      </p:sp>
      <p:sp>
        <p:nvSpPr>
          <p:cNvPr id="8" name="Espace réservé du numéro de diapositive 7">
            <a:extLst>
              <a:ext uri="{FF2B5EF4-FFF2-40B4-BE49-F238E27FC236}">
                <a16:creationId xmlns:a16="http://schemas.microsoft.com/office/drawing/2014/main" id="{FD77E09F-5409-A556-E84E-57724D13B338}"/>
              </a:ext>
            </a:extLst>
          </p:cNvPr>
          <p:cNvSpPr>
            <a:spLocks noGrp="1"/>
          </p:cNvSpPr>
          <p:nvPr>
            <p:ph type="sldNum" sz="quarter" idx="12"/>
          </p:nvPr>
        </p:nvSpPr>
        <p:spPr/>
        <p:txBody>
          <a:bodyPr/>
          <a:lstStyle/>
          <a:p>
            <a:fld id="{14385F30-F5BB-45A0-A756-346F67DA10C3}" type="slidenum">
              <a:rPr lang="en-US" smtClean="0"/>
              <a:t>15</a:t>
            </a:fld>
            <a:endParaRPr lang="en-US"/>
          </a:p>
        </p:txBody>
      </p:sp>
      <p:pic>
        <p:nvPicPr>
          <p:cNvPr id="9" name="Image 8">
            <a:extLst>
              <a:ext uri="{FF2B5EF4-FFF2-40B4-BE49-F238E27FC236}">
                <a16:creationId xmlns:a16="http://schemas.microsoft.com/office/drawing/2014/main" id="{3FF43C7A-4058-4B84-5F88-5FF1F986D9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03816AC3-4D29-635C-1C51-6517C5832DE1}"/>
              </a:ext>
            </a:extLst>
          </p:cNvPr>
          <p:cNvSpPr txBox="1"/>
          <p:nvPr/>
        </p:nvSpPr>
        <p:spPr>
          <a:xfrm>
            <a:off x="3670462" y="1684073"/>
            <a:ext cx="2634054" cy="400110"/>
          </a:xfrm>
          <a:prstGeom prst="rect">
            <a:avLst/>
          </a:prstGeom>
          <a:noFill/>
        </p:spPr>
        <p:txBody>
          <a:bodyPr wrap="none" rtlCol="0">
            <a:spAutoFit/>
          </a:bodyPr>
          <a:lstStyle/>
          <a:p>
            <a:r>
              <a:rPr lang="fr-FR" sz="2000" b="1" dirty="0">
                <a:solidFill>
                  <a:srgbClr val="00B050"/>
                </a:solidFill>
              </a:rPr>
              <a:t>Qu’est-ce que Linux</a:t>
            </a:r>
          </a:p>
        </p:txBody>
      </p:sp>
      <p:sp>
        <p:nvSpPr>
          <p:cNvPr id="4" name="ZoneTexte 3">
            <a:extLst>
              <a:ext uri="{FF2B5EF4-FFF2-40B4-BE49-F238E27FC236}">
                <a16:creationId xmlns:a16="http://schemas.microsoft.com/office/drawing/2014/main" id="{37B0BC27-B7E9-A2FE-DC9B-C324CE7DF5A8}"/>
              </a:ext>
            </a:extLst>
          </p:cNvPr>
          <p:cNvSpPr txBox="1"/>
          <p:nvPr/>
        </p:nvSpPr>
        <p:spPr>
          <a:xfrm>
            <a:off x="1977888" y="2506306"/>
            <a:ext cx="3371294" cy="646331"/>
          </a:xfrm>
          <a:prstGeom prst="rect">
            <a:avLst/>
          </a:prstGeom>
          <a:noFill/>
        </p:spPr>
        <p:txBody>
          <a:bodyPr wrap="square" rtlCol="0">
            <a:spAutoFit/>
          </a:bodyPr>
          <a:lstStyle/>
          <a:p>
            <a:pPr marL="285750" indent="-285750">
              <a:buFont typeface="Wingdings" pitchFamily="2" charset="2"/>
              <a:buChar char="Ø"/>
            </a:pPr>
            <a:r>
              <a:rPr lang="fr-FR" b="1" dirty="0">
                <a:solidFill>
                  <a:srgbClr val="C00000"/>
                </a:solidFill>
              </a:rPr>
              <a:t>Linux ne désigne que le noyau</a:t>
            </a:r>
          </a:p>
        </p:txBody>
      </p:sp>
      <p:sp>
        <p:nvSpPr>
          <p:cNvPr id="6" name="ZoneTexte 5">
            <a:extLst>
              <a:ext uri="{FF2B5EF4-FFF2-40B4-BE49-F238E27FC236}">
                <a16:creationId xmlns:a16="http://schemas.microsoft.com/office/drawing/2014/main" id="{FC60E01E-5F8B-970C-147B-0CF02CEF7DE9}"/>
              </a:ext>
            </a:extLst>
          </p:cNvPr>
          <p:cNvSpPr txBox="1"/>
          <p:nvPr/>
        </p:nvSpPr>
        <p:spPr>
          <a:xfrm>
            <a:off x="1965476" y="3194267"/>
            <a:ext cx="5548141" cy="646331"/>
          </a:xfrm>
          <a:prstGeom prst="rect">
            <a:avLst/>
          </a:prstGeom>
          <a:noFill/>
        </p:spPr>
        <p:txBody>
          <a:bodyPr wrap="square" rtlCol="0">
            <a:spAutoFit/>
          </a:bodyPr>
          <a:lstStyle/>
          <a:p>
            <a:pPr marL="285750" indent="-285750">
              <a:buFont typeface="Wingdings" pitchFamily="2" charset="2"/>
              <a:buChar char="Ø"/>
            </a:pPr>
            <a:r>
              <a:rPr lang="fr-FR" dirty="0"/>
              <a:t>Linux est associé aux outils GNU d’où le nom GNU/Linux</a:t>
            </a:r>
          </a:p>
        </p:txBody>
      </p:sp>
      <p:sp>
        <p:nvSpPr>
          <p:cNvPr id="10" name="ZoneTexte 9">
            <a:extLst>
              <a:ext uri="{FF2B5EF4-FFF2-40B4-BE49-F238E27FC236}">
                <a16:creationId xmlns:a16="http://schemas.microsoft.com/office/drawing/2014/main" id="{FB8AC81A-026C-C50B-E0EA-40C390242D01}"/>
              </a:ext>
            </a:extLst>
          </p:cNvPr>
          <p:cNvSpPr txBox="1"/>
          <p:nvPr/>
        </p:nvSpPr>
        <p:spPr>
          <a:xfrm>
            <a:off x="1878444" y="4083200"/>
            <a:ext cx="7540859" cy="646331"/>
          </a:xfrm>
          <a:prstGeom prst="rect">
            <a:avLst/>
          </a:prstGeom>
          <a:noFill/>
        </p:spPr>
        <p:txBody>
          <a:bodyPr wrap="square" rtlCol="0">
            <a:spAutoFit/>
          </a:bodyPr>
          <a:lstStyle/>
          <a:p>
            <a:pPr marL="285750" indent="-285750">
              <a:buFont typeface="Wingdings" pitchFamily="2" charset="2"/>
              <a:buChar char="Ø"/>
            </a:pPr>
            <a:r>
              <a:rPr lang="fr-FR" dirty="0"/>
              <a:t>Systèmes avec les outils GNU mais un noyau différent : GNU/Hurd, Solaris </a:t>
            </a:r>
            <a:r>
              <a:rPr lang="fr-FR" dirty="0" err="1"/>
              <a:t>etc</a:t>
            </a:r>
            <a:r>
              <a:rPr lang="fr-FR" dirty="0"/>
              <a:t> </a:t>
            </a:r>
          </a:p>
        </p:txBody>
      </p:sp>
      <p:sp>
        <p:nvSpPr>
          <p:cNvPr id="11" name="ZoneTexte 10">
            <a:extLst>
              <a:ext uri="{FF2B5EF4-FFF2-40B4-BE49-F238E27FC236}">
                <a16:creationId xmlns:a16="http://schemas.microsoft.com/office/drawing/2014/main" id="{D1319731-A219-3A75-22E2-78F4B9CD3778}"/>
              </a:ext>
            </a:extLst>
          </p:cNvPr>
          <p:cNvSpPr txBox="1"/>
          <p:nvPr/>
        </p:nvSpPr>
        <p:spPr>
          <a:xfrm>
            <a:off x="1878444" y="4846296"/>
            <a:ext cx="3754836" cy="646331"/>
          </a:xfrm>
          <a:prstGeom prst="rect">
            <a:avLst/>
          </a:prstGeom>
          <a:noFill/>
        </p:spPr>
        <p:txBody>
          <a:bodyPr wrap="square" rtlCol="0">
            <a:spAutoFit/>
          </a:bodyPr>
          <a:lstStyle/>
          <a:p>
            <a:pPr marL="285750" indent="-285750">
              <a:buFont typeface="Wingdings" pitchFamily="2" charset="2"/>
              <a:buChar char="Ø"/>
            </a:pPr>
            <a:r>
              <a:rPr lang="fr-FR" dirty="0"/>
              <a:t>Systèmes Linux  sans GNU : Android</a:t>
            </a:r>
          </a:p>
        </p:txBody>
      </p:sp>
    </p:spTree>
    <p:extLst>
      <p:ext uri="{BB962C8B-B14F-4D97-AF65-F5344CB8AC3E}">
        <p14:creationId xmlns:p14="http://schemas.microsoft.com/office/powerpoint/2010/main" val="193263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7468006" cy="523220"/>
          </a:xfrm>
          <a:prstGeom prst="rect">
            <a:avLst/>
          </a:prstGeom>
          <a:noFill/>
        </p:spPr>
        <p:txBody>
          <a:bodyPr wrap="none" rtlCol="0">
            <a:spAutoFit/>
          </a:bodyPr>
          <a:lstStyle/>
          <a:p>
            <a:r>
              <a:rPr lang="fr-FR" sz="2800" b="1" dirty="0">
                <a:solidFill>
                  <a:srgbClr val="7030A0"/>
                </a:solidFill>
              </a:rPr>
              <a:t>3. Architecture de linux et notion de distribution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3" name="Picture 2" descr="Noyau de système d'exploitation — Wikipédia">
            <a:extLst>
              <a:ext uri="{FF2B5EF4-FFF2-40B4-BE49-F238E27FC236}">
                <a16:creationId xmlns:a16="http://schemas.microsoft.com/office/drawing/2014/main" id="{A008D077-2BEB-BBCA-5C49-4532D132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0" y="1862501"/>
            <a:ext cx="8089570" cy="387100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45EECC2-4834-82A9-A774-5165D8D3F85D}"/>
              </a:ext>
            </a:extLst>
          </p:cNvPr>
          <p:cNvSpPr txBox="1"/>
          <p:nvPr/>
        </p:nvSpPr>
        <p:spPr>
          <a:xfrm>
            <a:off x="7943203" y="2239906"/>
            <a:ext cx="4306211" cy="400110"/>
          </a:xfrm>
          <a:prstGeom prst="rect">
            <a:avLst/>
          </a:prstGeom>
          <a:noFill/>
        </p:spPr>
        <p:txBody>
          <a:bodyPr wrap="square">
            <a:spAutoFit/>
          </a:bodyPr>
          <a:lstStyle/>
          <a:p>
            <a:r>
              <a:rPr lang="fr-MA" sz="2000" dirty="0">
                <a:effectLst/>
              </a:rPr>
              <a:t>Linux est un système d’exploitation:</a:t>
            </a:r>
          </a:p>
        </p:txBody>
      </p:sp>
      <p:sp>
        <p:nvSpPr>
          <p:cNvPr id="6" name="ZoneTexte 5">
            <a:extLst>
              <a:ext uri="{FF2B5EF4-FFF2-40B4-BE49-F238E27FC236}">
                <a16:creationId xmlns:a16="http://schemas.microsoft.com/office/drawing/2014/main" id="{2E51FC40-974A-35AF-391D-3C345D939B92}"/>
              </a:ext>
            </a:extLst>
          </p:cNvPr>
          <p:cNvSpPr txBox="1"/>
          <p:nvPr/>
        </p:nvSpPr>
        <p:spPr>
          <a:xfrm>
            <a:off x="8434844" y="2839701"/>
            <a:ext cx="2222083" cy="461665"/>
          </a:xfrm>
          <a:prstGeom prst="rect">
            <a:avLst/>
          </a:prstGeom>
          <a:noFill/>
        </p:spPr>
        <p:txBody>
          <a:bodyPr wrap="none" rtlCol="0">
            <a:spAutoFit/>
          </a:bodyPr>
          <a:lstStyle/>
          <a:p>
            <a:pPr marL="285750" indent="-285750">
              <a:buFont typeface="Wingdings" pitchFamily="2" charset="2"/>
              <a:buChar char="Ø"/>
            </a:pPr>
            <a:r>
              <a:rPr lang="fr-FR" sz="2400" b="1" dirty="0">
                <a:solidFill>
                  <a:srgbClr val="FF0000"/>
                </a:solidFill>
              </a:rPr>
              <a:t>Monolithique</a:t>
            </a:r>
          </a:p>
        </p:txBody>
      </p:sp>
      <p:sp>
        <p:nvSpPr>
          <p:cNvPr id="7" name="ZoneTexte 6">
            <a:extLst>
              <a:ext uri="{FF2B5EF4-FFF2-40B4-BE49-F238E27FC236}">
                <a16:creationId xmlns:a16="http://schemas.microsoft.com/office/drawing/2014/main" id="{CD91FDA5-B955-677A-A9DE-56026EC86703}"/>
              </a:ext>
            </a:extLst>
          </p:cNvPr>
          <p:cNvSpPr txBox="1"/>
          <p:nvPr/>
        </p:nvSpPr>
        <p:spPr>
          <a:xfrm>
            <a:off x="8518383" y="3705842"/>
            <a:ext cx="1801840" cy="461665"/>
          </a:xfrm>
          <a:prstGeom prst="rect">
            <a:avLst/>
          </a:prstGeom>
          <a:noFill/>
        </p:spPr>
        <p:txBody>
          <a:bodyPr wrap="none" rtlCol="0">
            <a:spAutoFit/>
          </a:bodyPr>
          <a:lstStyle/>
          <a:p>
            <a:pPr marL="285750" indent="-285750">
              <a:buFont typeface="Wingdings" pitchFamily="2" charset="2"/>
              <a:buChar char="Ø"/>
            </a:pPr>
            <a:r>
              <a:rPr lang="fr-FR" sz="2400" b="1" dirty="0">
                <a:solidFill>
                  <a:srgbClr val="FF0000"/>
                </a:solidFill>
              </a:rPr>
              <a:t>Modulaire</a:t>
            </a:r>
          </a:p>
        </p:txBody>
      </p:sp>
      <p:sp>
        <p:nvSpPr>
          <p:cNvPr id="11" name="Espace réservé du pied de page 10">
            <a:extLst>
              <a:ext uri="{FF2B5EF4-FFF2-40B4-BE49-F238E27FC236}">
                <a16:creationId xmlns:a16="http://schemas.microsoft.com/office/drawing/2014/main" id="{73C93663-5208-BBC8-16F4-5E2AF90AEA51}"/>
              </a:ext>
            </a:extLst>
          </p:cNvPr>
          <p:cNvSpPr>
            <a:spLocks noGrp="1"/>
          </p:cNvSpPr>
          <p:nvPr>
            <p:ph type="ftr" sz="quarter" idx="11"/>
          </p:nvPr>
        </p:nvSpPr>
        <p:spPr/>
        <p:txBody>
          <a:bodyPr/>
          <a:lstStyle/>
          <a:p>
            <a:r>
              <a:rPr lang="en-US"/>
              <a:t>Année Universitaire 2023-2024</a:t>
            </a:r>
          </a:p>
        </p:txBody>
      </p:sp>
      <p:sp>
        <p:nvSpPr>
          <p:cNvPr id="12" name="Espace réservé du numéro de diapositive 11">
            <a:extLst>
              <a:ext uri="{FF2B5EF4-FFF2-40B4-BE49-F238E27FC236}">
                <a16:creationId xmlns:a16="http://schemas.microsoft.com/office/drawing/2014/main" id="{AC310C1B-6B77-BCBA-9560-81285B4494CF}"/>
              </a:ext>
            </a:extLst>
          </p:cNvPr>
          <p:cNvSpPr>
            <a:spLocks noGrp="1"/>
          </p:cNvSpPr>
          <p:nvPr>
            <p:ph type="sldNum" sz="quarter" idx="12"/>
          </p:nvPr>
        </p:nvSpPr>
        <p:spPr/>
        <p:txBody>
          <a:bodyPr/>
          <a:lstStyle/>
          <a:p>
            <a:fld id="{14385F30-F5BB-45A0-A756-346F67DA10C3}" type="slidenum">
              <a:rPr lang="en-US" smtClean="0"/>
              <a:t>16</a:t>
            </a:fld>
            <a:endParaRPr lang="en-US"/>
          </a:p>
        </p:txBody>
      </p:sp>
      <p:pic>
        <p:nvPicPr>
          <p:cNvPr id="16" name="Image 15">
            <a:extLst>
              <a:ext uri="{FF2B5EF4-FFF2-40B4-BE49-F238E27FC236}">
                <a16:creationId xmlns:a16="http://schemas.microsoft.com/office/drawing/2014/main" id="{275C0079-E4C6-32EC-1622-65A17C7FE8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custDataLst>
      <p:tags r:id="rId1"/>
    </p:custDataLst>
    <p:extLst>
      <p:ext uri="{BB962C8B-B14F-4D97-AF65-F5344CB8AC3E}">
        <p14:creationId xmlns:p14="http://schemas.microsoft.com/office/powerpoint/2010/main" val="368670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7468006" cy="523220"/>
          </a:xfrm>
          <a:prstGeom prst="rect">
            <a:avLst/>
          </a:prstGeom>
          <a:noFill/>
        </p:spPr>
        <p:txBody>
          <a:bodyPr wrap="none" rtlCol="0">
            <a:spAutoFit/>
          </a:bodyPr>
          <a:lstStyle/>
          <a:p>
            <a:r>
              <a:rPr lang="fr-FR" sz="2800" b="1" dirty="0">
                <a:solidFill>
                  <a:srgbClr val="7030A0"/>
                </a:solidFill>
              </a:rPr>
              <a:t>3. Architecture de linux et notion de distribution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17</a:t>
            </a:fld>
            <a:endParaRPr lang="en-US"/>
          </a:p>
        </p:txBody>
      </p:sp>
      <p:sp>
        <p:nvSpPr>
          <p:cNvPr id="10" name="Rectangle 9">
            <a:extLst>
              <a:ext uri="{FF2B5EF4-FFF2-40B4-BE49-F238E27FC236}">
                <a16:creationId xmlns:a16="http://schemas.microsoft.com/office/drawing/2014/main" id="{1331E4F7-F1C3-B94C-9899-101EC6326C68}"/>
              </a:ext>
            </a:extLst>
          </p:cNvPr>
          <p:cNvSpPr/>
          <p:nvPr/>
        </p:nvSpPr>
        <p:spPr>
          <a:xfrm>
            <a:off x="510782" y="3076243"/>
            <a:ext cx="1977082" cy="8103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UNIX</a:t>
            </a:r>
          </a:p>
        </p:txBody>
      </p:sp>
      <p:sp>
        <p:nvSpPr>
          <p:cNvPr id="11" name="Rectangle 10">
            <a:extLst>
              <a:ext uri="{FF2B5EF4-FFF2-40B4-BE49-F238E27FC236}">
                <a16:creationId xmlns:a16="http://schemas.microsoft.com/office/drawing/2014/main" id="{E8496E56-68FD-0D93-C496-E7118954B0EE}"/>
              </a:ext>
            </a:extLst>
          </p:cNvPr>
          <p:cNvSpPr/>
          <p:nvPr/>
        </p:nvSpPr>
        <p:spPr>
          <a:xfrm>
            <a:off x="4594497" y="1987717"/>
            <a:ext cx="1977082" cy="8103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Linux</a:t>
            </a:r>
          </a:p>
        </p:txBody>
      </p:sp>
      <p:sp>
        <p:nvSpPr>
          <p:cNvPr id="12" name="Rectangle 11">
            <a:extLst>
              <a:ext uri="{FF2B5EF4-FFF2-40B4-BE49-F238E27FC236}">
                <a16:creationId xmlns:a16="http://schemas.microsoft.com/office/drawing/2014/main" id="{7D71B33F-3B72-6CBE-BF35-507C0F6A39E7}"/>
              </a:ext>
            </a:extLst>
          </p:cNvPr>
          <p:cNvSpPr/>
          <p:nvPr/>
        </p:nvSpPr>
        <p:spPr>
          <a:xfrm>
            <a:off x="4835610" y="3562297"/>
            <a:ext cx="1977082" cy="8103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MacOs</a:t>
            </a:r>
          </a:p>
        </p:txBody>
      </p:sp>
      <p:sp>
        <p:nvSpPr>
          <p:cNvPr id="15" name="Flèche vers la droite 14">
            <a:extLst>
              <a:ext uri="{FF2B5EF4-FFF2-40B4-BE49-F238E27FC236}">
                <a16:creationId xmlns:a16="http://schemas.microsoft.com/office/drawing/2014/main" id="{9B74E112-25B5-5E10-16CD-0125F31EEDDB}"/>
              </a:ext>
            </a:extLst>
          </p:cNvPr>
          <p:cNvSpPr/>
          <p:nvPr/>
        </p:nvSpPr>
        <p:spPr>
          <a:xfrm rot="20117161" flipV="1">
            <a:off x="2376860" y="2776349"/>
            <a:ext cx="2293032" cy="141685"/>
          </a:xfrm>
          <a:prstGeom prst="rightArrow">
            <a:avLst>
              <a:gd name="adj1" fmla="val 23757"/>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51687E2E-4499-D1E5-7BA2-99D2A39B6120}"/>
              </a:ext>
            </a:extLst>
          </p:cNvPr>
          <p:cNvSpPr/>
          <p:nvPr/>
        </p:nvSpPr>
        <p:spPr>
          <a:xfrm rot="529131" flipV="1">
            <a:off x="2447516" y="3726854"/>
            <a:ext cx="2418962" cy="181699"/>
          </a:xfrm>
          <a:prstGeom prst="rightArrow">
            <a:avLst>
              <a:gd name="adj1" fmla="val 23757"/>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FBF0E293-3AF6-18AC-A0E7-AFDAD9CD7216}"/>
              </a:ext>
            </a:extLst>
          </p:cNvPr>
          <p:cNvSpPr/>
          <p:nvPr/>
        </p:nvSpPr>
        <p:spPr>
          <a:xfrm>
            <a:off x="510782" y="5274159"/>
            <a:ext cx="1977082" cy="8103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MSDOS</a:t>
            </a:r>
          </a:p>
        </p:txBody>
      </p:sp>
      <p:sp>
        <p:nvSpPr>
          <p:cNvPr id="20" name="Flèche vers la droite 19">
            <a:extLst>
              <a:ext uri="{FF2B5EF4-FFF2-40B4-BE49-F238E27FC236}">
                <a16:creationId xmlns:a16="http://schemas.microsoft.com/office/drawing/2014/main" id="{D329AD14-E63E-A00E-E19D-A383935BCDCD}"/>
              </a:ext>
            </a:extLst>
          </p:cNvPr>
          <p:cNvSpPr/>
          <p:nvPr/>
        </p:nvSpPr>
        <p:spPr>
          <a:xfrm flipV="1">
            <a:off x="2487494" y="5588466"/>
            <a:ext cx="2418962" cy="181699"/>
          </a:xfrm>
          <a:prstGeom prst="rightArrow">
            <a:avLst>
              <a:gd name="adj1" fmla="val 23757"/>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131D4648-F68B-9C58-4BAA-9F11F9FB0B5B}"/>
              </a:ext>
            </a:extLst>
          </p:cNvPr>
          <p:cNvSpPr/>
          <p:nvPr/>
        </p:nvSpPr>
        <p:spPr>
          <a:xfrm>
            <a:off x="4906456" y="5252946"/>
            <a:ext cx="1977082" cy="8103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Windows</a:t>
            </a:r>
          </a:p>
        </p:txBody>
      </p:sp>
      <p:sp>
        <p:nvSpPr>
          <p:cNvPr id="25" name="ZoneTexte 24">
            <a:extLst>
              <a:ext uri="{FF2B5EF4-FFF2-40B4-BE49-F238E27FC236}">
                <a16:creationId xmlns:a16="http://schemas.microsoft.com/office/drawing/2014/main" id="{0533814A-F3FF-7A89-0121-1E2758CBC1AB}"/>
              </a:ext>
            </a:extLst>
          </p:cNvPr>
          <p:cNvSpPr txBox="1"/>
          <p:nvPr/>
        </p:nvSpPr>
        <p:spPr>
          <a:xfrm>
            <a:off x="7512370" y="2118826"/>
            <a:ext cx="3749744" cy="646331"/>
          </a:xfrm>
          <a:prstGeom prst="rect">
            <a:avLst/>
          </a:prstGeom>
          <a:noFill/>
        </p:spPr>
        <p:txBody>
          <a:bodyPr wrap="none" rtlCol="0">
            <a:spAutoFit/>
          </a:bodyPr>
          <a:lstStyle/>
          <a:p>
            <a:r>
              <a:rPr lang="fr-FR" dirty="0"/>
              <a:t>Linux et MacOs sont tous les deux</a:t>
            </a:r>
          </a:p>
          <a:p>
            <a:r>
              <a:rPr lang="fr-FR" dirty="0"/>
              <a:t>Basés sur Unix. </a:t>
            </a:r>
          </a:p>
        </p:txBody>
      </p:sp>
      <p:sp>
        <p:nvSpPr>
          <p:cNvPr id="27" name="ZoneTexte 26">
            <a:extLst>
              <a:ext uri="{FF2B5EF4-FFF2-40B4-BE49-F238E27FC236}">
                <a16:creationId xmlns:a16="http://schemas.microsoft.com/office/drawing/2014/main" id="{5AEDA4C0-DFA1-1410-6A24-60855F55B79C}"/>
              </a:ext>
            </a:extLst>
          </p:cNvPr>
          <p:cNvSpPr txBox="1"/>
          <p:nvPr/>
        </p:nvSpPr>
        <p:spPr>
          <a:xfrm>
            <a:off x="7512370" y="5290953"/>
            <a:ext cx="4547825" cy="646331"/>
          </a:xfrm>
          <a:prstGeom prst="rect">
            <a:avLst/>
          </a:prstGeom>
          <a:noFill/>
        </p:spPr>
        <p:txBody>
          <a:bodyPr wrap="square" rtlCol="0">
            <a:spAutoFit/>
          </a:bodyPr>
          <a:lstStyle/>
          <a:p>
            <a:r>
              <a:rPr lang="fr-FR" dirty="0"/>
              <a:t>Par Windows qui est un Os propriétaire est basé sur MS-DOS </a:t>
            </a:r>
          </a:p>
        </p:txBody>
      </p:sp>
      <p:pic>
        <p:nvPicPr>
          <p:cNvPr id="29" name="Image 28">
            <a:extLst>
              <a:ext uri="{FF2B5EF4-FFF2-40B4-BE49-F238E27FC236}">
                <a16:creationId xmlns:a16="http://schemas.microsoft.com/office/drawing/2014/main" id="{A23B3AD0-439A-0922-5968-AC20405DE6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extLst>
      <p:ext uri="{BB962C8B-B14F-4D97-AF65-F5344CB8AC3E}">
        <p14:creationId xmlns:p14="http://schemas.microsoft.com/office/powerpoint/2010/main" val="247399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8" grpId="0" animBg="1"/>
      <p:bldP spid="20" grpId="0" animBg="1"/>
      <p:bldP spid="21" grpId="0" animBg="1"/>
      <p:bldP spid="25"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7468006" cy="523220"/>
          </a:xfrm>
          <a:prstGeom prst="rect">
            <a:avLst/>
          </a:prstGeom>
          <a:noFill/>
        </p:spPr>
        <p:txBody>
          <a:bodyPr wrap="none" rtlCol="0">
            <a:spAutoFit/>
          </a:bodyPr>
          <a:lstStyle/>
          <a:p>
            <a:r>
              <a:rPr lang="fr-FR" sz="2800" b="1" dirty="0">
                <a:solidFill>
                  <a:srgbClr val="7030A0"/>
                </a:solidFill>
              </a:rPr>
              <a:t>3. Architecture de linux et notion de distribution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18</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5DE1246D-DD76-4897-043B-E11F0F89F9DB}"/>
              </a:ext>
            </a:extLst>
          </p:cNvPr>
          <p:cNvSpPr txBox="1"/>
          <p:nvPr/>
        </p:nvSpPr>
        <p:spPr>
          <a:xfrm>
            <a:off x="576116" y="1589582"/>
            <a:ext cx="11231810" cy="646331"/>
          </a:xfrm>
          <a:prstGeom prst="rect">
            <a:avLst/>
          </a:prstGeom>
          <a:noFill/>
        </p:spPr>
        <p:txBody>
          <a:bodyPr wrap="square" rtlCol="0">
            <a:spAutoFit/>
          </a:bodyPr>
          <a:lstStyle/>
          <a:p>
            <a:r>
              <a:rPr lang="fr-FR" dirty="0"/>
              <a:t>Une distribution de Linux est un Os qui est basé sur le noyau Linux mais dont l’espace  utilisateur a été personnalisé. Toutes les distributions de Linux ont donc le même noyau Linux.</a:t>
            </a:r>
          </a:p>
        </p:txBody>
      </p:sp>
      <p:sp>
        <p:nvSpPr>
          <p:cNvPr id="5" name="Rectangle 4">
            <a:extLst>
              <a:ext uri="{FF2B5EF4-FFF2-40B4-BE49-F238E27FC236}">
                <a16:creationId xmlns:a16="http://schemas.microsoft.com/office/drawing/2014/main" id="{7A5557C4-26D3-E85C-1EC2-790390886E97}"/>
              </a:ext>
            </a:extLst>
          </p:cNvPr>
          <p:cNvSpPr/>
          <p:nvPr/>
        </p:nvSpPr>
        <p:spPr>
          <a:xfrm>
            <a:off x="5180526" y="2352547"/>
            <a:ext cx="1528084" cy="3651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Linux</a:t>
            </a:r>
          </a:p>
        </p:txBody>
      </p:sp>
      <p:sp>
        <p:nvSpPr>
          <p:cNvPr id="6" name="Rectangle 5">
            <a:extLst>
              <a:ext uri="{FF2B5EF4-FFF2-40B4-BE49-F238E27FC236}">
                <a16:creationId xmlns:a16="http://schemas.microsoft.com/office/drawing/2014/main" id="{0F2EF42C-64F9-EC56-CC38-1FE33D3A365F}"/>
              </a:ext>
            </a:extLst>
          </p:cNvPr>
          <p:cNvSpPr/>
          <p:nvPr/>
        </p:nvSpPr>
        <p:spPr>
          <a:xfrm>
            <a:off x="1341204" y="3429000"/>
            <a:ext cx="1528084" cy="55973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Android </a:t>
            </a:r>
          </a:p>
        </p:txBody>
      </p:sp>
      <p:sp>
        <p:nvSpPr>
          <p:cNvPr id="7" name="Rectangle 6">
            <a:extLst>
              <a:ext uri="{FF2B5EF4-FFF2-40B4-BE49-F238E27FC236}">
                <a16:creationId xmlns:a16="http://schemas.microsoft.com/office/drawing/2014/main" id="{BBB576BF-EB62-6E44-50C6-7E6C800CA814}"/>
              </a:ext>
            </a:extLst>
          </p:cNvPr>
          <p:cNvSpPr/>
          <p:nvPr/>
        </p:nvSpPr>
        <p:spPr>
          <a:xfrm>
            <a:off x="3274558" y="3456211"/>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Slackwave</a:t>
            </a:r>
          </a:p>
        </p:txBody>
      </p:sp>
      <p:sp>
        <p:nvSpPr>
          <p:cNvPr id="13" name="Rectangle 12">
            <a:extLst>
              <a:ext uri="{FF2B5EF4-FFF2-40B4-BE49-F238E27FC236}">
                <a16:creationId xmlns:a16="http://schemas.microsoft.com/office/drawing/2014/main" id="{B33729AD-398C-060C-6D12-DD702A67B96E}"/>
              </a:ext>
            </a:extLst>
          </p:cNvPr>
          <p:cNvSpPr/>
          <p:nvPr/>
        </p:nvSpPr>
        <p:spPr>
          <a:xfrm>
            <a:off x="5207912" y="3456649"/>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Debian</a:t>
            </a:r>
          </a:p>
        </p:txBody>
      </p:sp>
      <p:sp>
        <p:nvSpPr>
          <p:cNvPr id="14" name="Rectangle 13">
            <a:extLst>
              <a:ext uri="{FF2B5EF4-FFF2-40B4-BE49-F238E27FC236}">
                <a16:creationId xmlns:a16="http://schemas.microsoft.com/office/drawing/2014/main" id="{C489CBA1-AA45-2E12-8B5D-C4049A8C464F}"/>
              </a:ext>
            </a:extLst>
          </p:cNvPr>
          <p:cNvSpPr/>
          <p:nvPr/>
        </p:nvSpPr>
        <p:spPr>
          <a:xfrm>
            <a:off x="7238539" y="3456211"/>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Red Hat</a:t>
            </a:r>
          </a:p>
        </p:txBody>
      </p:sp>
      <p:sp>
        <p:nvSpPr>
          <p:cNvPr id="29" name="Rectangle 28">
            <a:extLst>
              <a:ext uri="{FF2B5EF4-FFF2-40B4-BE49-F238E27FC236}">
                <a16:creationId xmlns:a16="http://schemas.microsoft.com/office/drawing/2014/main" id="{BB5F6495-05EB-15BE-01B2-68EDF08E06E0}"/>
              </a:ext>
            </a:extLst>
          </p:cNvPr>
          <p:cNvSpPr/>
          <p:nvPr/>
        </p:nvSpPr>
        <p:spPr>
          <a:xfrm>
            <a:off x="9269166" y="3455773"/>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Mandviva</a:t>
            </a:r>
          </a:p>
        </p:txBody>
      </p:sp>
      <p:sp>
        <p:nvSpPr>
          <p:cNvPr id="30" name="Rectangle 29">
            <a:extLst>
              <a:ext uri="{FF2B5EF4-FFF2-40B4-BE49-F238E27FC236}">
                <a16:creationId xmlns:a16="http://schemas.microsoft.com/office/drawing/2014/main" id="{63979763-650A-33E4-9D6D-66B57ECD810C}"/>
              </a:ext>
            </a:extLst>
          </p:cNvPr>
          <p:cNvSpPr/>
          <p:nvPr/>
        </p:nvSpPr>
        <p:spPr>
          <a:xfrm>
            <a:off x="2966606" y="5419125"/>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Raspberry pi Os</a:t>
            </a:r>
          </a:p>
        </p:txBody>
      </p:sp>
      <p:sp>
        <p:nvSpPr>
          <p:cNvPr id="32" name="Rectangle 31">
            <a:extLst>
              <a:ext uri="{FF2B5EF4-FFF2-40B4-BE49-F238E27FC236}">
                <a16:creationId xmlns:a16="http://schemas.microsoft.com/office/drawing/2014/main" id="{CE32BFAA-7259-9408-1D17-AAD2AE7BA5FB}"/>
              </a:ext>
            </a:extLst>
          </p:cNvPr>
          <p:cNvSpPr/>
          <p:nvPr/>
        </p:nvSpPr>
        <p:spPr>
          <a:xfrm>
            <a:off x="5251657" y="5419124"/>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Ubuntu</a:t>
            </a:r>
          </a:p>
        </p:txBody>
      </p:sp>
      <p:sp>
        <p:nvSpPr>
          <p:cNvPr id="33" name="Rectangle 32">
            <a:extLst>
              <a:ext uri="{FF2B5EF4-FFF2-40B4-BE49-F238E27FC236}">
                <a16:creationId xmlns:a16="http://schemas.microsoft.com/office/drawing/2014/main" id="{BB2AC1AB-28E2-4551-8E3F-F849726DCD4F}"/>
              </a:ext>
            </a:extLst>
          </p:cNvPr>
          <p:cNvSpPr/>
          <p:nvPr/>
        </p:nvSpPr>
        <p:spPr>
          <a:xfrm>
            <a:off x="7536708" y="5419123"/>
            <a:ext cx="1528084" cy="5597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Skolelinux</a:t>
            </a:r>
          </a:p>
        </p:txBody>
      </p:sp>
      <p:cxnSp>
        <p:nvCxnSpPr>
          <p:cNvPr id="37" name="Connecteur droit 36">
            <a:extLst>
              <a:ext uri="{FF2B5EF4-FFF2-40B4-BE49-F238E27FC236}">
                <a16:creationId xmlns:a16="http://schemas.microsoft.com/office/drawing/2014/main" id="{CB84DA02-EB46-9264-2642-5FD08268E4AC}"/>
              </a:ext>
            </a:extLst>
          </p:cNvPr>
          <p:cNvCxnSpPr>
            <a:stCxn id="5" idx="2"/>
          </p:cNvCxnSpPr>
          <p:nvPr/>
        </p:nvCxnSpPr>
        <p:spPr>
          <a:xfrm>
            <a:off x="5944568" y="2717673"/>
            <a:ext cx="0" cy="262719"/>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8DA1FA2-B566-4F5E-E950-B655AFD5D042}"/>
              </a:ext>
            </a:extLst>
          </p:cNvPr>
          <p:cNvCxnSpPr>
            <a:cxnSpLocks/>
          </p:cNvCxnSpPr>
          <p:nvPr/>
        </p:nvCxnSpPr>
        <p:spPr>
          <a:xfrm>
            <a:off x="1975041" y="2995879"/>
            <a:ext cx="808131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Connecteur droit avec flèche 41">
            <a:extLst>
              <a:ext uri="{FF2B5EF4-FFF2-40B4-BE49-F238E27FC236}">
                <a16:creationId xmlns:a16="http://schemas.microsoft.com/office/drawing/2014/main" id="{759BDF8C-2339-21B5-DD7D-61A979568BF5}"/>
              </a:ext>
            </a:extLst>
          </p:cNvPr>
          <p:cNvCxnSpPr/>
          <p:nvPr/>
        </p:nvCxnSpPr>
        <p:spPr>
          <a:xfrm>
            <a:off x="1975041" y="2977978"/>
            <a:ext cx="0" cy="451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F59701C1-A693-7584-B641-59D7AEFC6037}"/>
              </a:ext>
            </a:extLst>
          </p:cNvPr>
          <p:cNvCxnSpPr/>
          <p:nvPr/>
        </p:nvCxnSpPr>
        <p:spPr>
          <a:xfrm>
            <a:off x="4038303" y="3004751"/>
            <a:ext cx="0" cy="451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3DF3719D-4EA2-314A-6166-AA6CAF58C27F}"/>
              </a:ext>
            </a:extLst>
          </p:cNvPr>
          <p:cNvCxnSpPr/>
          <p:nvPr/>
        </p:nvCxnSpPr>
        <p:spPr>
          <a:xfrm>
            <a:off x="5944568" y="3017821"/>
            <a:ext cx="0" cy="451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6018009D-A68A-FB96-9145-F2661488D867}"/>
              </a:ext>
            </a:extLst>
          </p:cNvPr>
          <p:cNvCxnSpPr/>
          <p:nvPr/>
        </p:nvCxnSpPr>
        <p:spPr>
          <a:xfrm>
            <a:off x="8025731" y="2995879"/>
            <a:ext cx="0" cy="451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0C37F63F-A11C-86E4-E287-08EF9F446B35}"/>
              </a:ext>
            </a:extLst>
          </p:cNvPr>
          <p:cNvCxnSpPr/>
          <p:nvPr/>
        </p:nvCxnSpPr>
        <p:spPr>
          <a:xfrm>
            <a:off x="10056357" y="3017821"/>
            <a:ext cx="0" cy="451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DD897582-B66C-F15E-7B2E-7378EC293869}"/>
              </a:ext>
            </a:extLst>
          </p:cNvPr>
          <p:cNvCxnSpPr>
            <a:cxnSpLocks/>
            <a:endCxn id="30" idx="0"/>
          </p:cNvCxnSpPr>
          <p:nvPr/>
        </p:nvCxnSpPr>
        <p:spPr>
          <a:xfrm flipH="1">
            <a:off x="3730648" y="4015508"/>
            <a:ext cx="2029363" cy="14036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F11548DC-6FF3-8D22-6326-0DAB19742134}"/>
              </a:ext>
            </a:extLst>
          </p:cNvPr>
          <p:cNvCxnSpPr>
            <a:cxnSpLocks/>
            <a:endCxn id="32" idx="0"/>
          </p:cNvCxnSpPr>
          <p:nvPr/>
        </p:nvCxnSpPr>
        <p:spPr>
          <a:xfrm>
            <a:off x="5944568" y="4015508"/>
            <a:ext cx="71131" cy="1403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5156A8E3-79E6-4CB6-B5BE-9E782191FC26}"/>
              </a:ext>
            </a:extLst>
          </p:cNvPr>
          <p:cNvCxnSpPr>
            <a:cxnSpLocks/>
            <a:endCxn id="33" idx="0"/>
          </p:cNvCxnSpPr>
          <p:nvPr/>
        </p:nvCxnSpPr>
        <p:spPr>
          <a:xfrm>
            <a:off x="6345316" y="4015508"/>
            <a:ext cx="1955434" cy="1403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0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4477508" cy="523220"/>
          </a:xfrm>
          <a:prstGeom prst="rect">
            <a:avLst/>
          </a:prstGeom>
          <a:noFill/>
        </p:spPr>
        <p:txBody>
          <a:bodyPr wrap="none" rtlCol="0">
            <a:spAutoFit/>
          </a:bodyPr>
          <a:lstStyle/>
          <a:p>
            <a:r>
              <a:rPr lang="fr-FR" sz="2800" b="1" dirty="0">
                <a:solidFill>
                  <a:srgbClr val="7030A0"/>
                </a:solidFill>
              </a:rPr>
              <a:t>1. Entrer une commande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19</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11" name="ZoneTexte 10">
            <a:extLst>
              <a:ext uri="{FF2B5EF4-FFF2-40B4-BE49-F238E27FC236}">
                <a16:creationId xmlns:a16="http://schemas.microsoft.com/office/drawing/2014/main" id="{47AD9DBE-6F45-A670-C3EA-A3ACED938DF6}"/>
              </a:ext>
            </a:extLst>
          </p:cNvPr>
          <p:cNvSpPr txBox="1"/>
          <p:nvPr/>
        </p:nvSpPr>
        <p:spPr>
          <a:xfrm>
            <a:off x="867634" y="1750711"/>
            <a:ext cx="10826782" cy="646331"/>
          </a:xfrm>
          <a:prstGeom prst="rect">
            <a:avLst/>
          </a:prstGeom>
          <a:noFill/>
        </p:spPr>
        <p:txBody>
          <a:bodyPr wrap="square" rtlCol="0">
            <a:spAutoFit/>
          </a:bodyPr>
          <a:lstStyle/>
          <a:p>
            <a:r>
              <a:rPr lang="fr-FR" dirty="0"/>
              <a:t>Le terminal ou encore la console est l’interface nous permettant de saisir une commande. Il existe sur linux au total 6 terminaux nommés </a:t>
            </a:r>
            <a:r>
              <a:rPr lang="fr-FR" dirty="0" err="1"/>
              <a:t>ttyi</a:t>
            </a:r>
            <a:r>
              <a:rPr lang="fr-FR" dirty="0"/>
              <a:t> avec i allant de 1 à 6.</a:t>
            </a:r>
          </a:p>
        </p:txBody>
      </p:sp>
      <p:sp>
        <p:nvSpPr>
          <p:cNvPr id="16" name="ZoneTexte 15">
            <a:extLst>
              <a:ext uri="{FF2B5EF4-FFF2-40B4-BE49-F238E27FC236}">
                <a16:creationId xmlns:a16="http://schemas.microsoft.com/office/drawing/2014/main" id="{75FCD7F1-31E8-A98E-9CFA-4651ACF9C2D0}"/>
              </a:ext>
            </a:extLst>
          </p:cNvPr>
          <p:cNvSpPr txBox="1"/>
          <p:nvPr/>
        </p:nvSpPr>
        <p:spPr>
          <a:xfrm>
            <a:off x="1009692" y="4007364"/>
            <a:ext cx="6810519" cy="369332"/>
          </a:xfrm>
          <a:prstGeom prst="rect">
            <a:avLst/>
          </a:prstGeom>
          <a:noFill/>
        </p:spPr>
        <p:txBody>
          <a:bodyPr wrap="none" rtlCol="0">
            <a:spAutoFit/>
          </a:bodyPr>
          <a:lstStyle/>
          <a:p>
            <a:r>
              <a:rPr lang="fr-FR" dirty="0"/>
              <a:t>La console affiche une invite de commandes au début de la ligne</a:t>
            </a:r>
          </a:p>
        </p:txBody>
      </p:sp>
      <p:pic>
        <p:nvPicPr>
          <p:cNvPr id="21" name="Image 20">
            <a:extLst>
              <a:ext uri="{FF2B5EF4-FFF2-40B4-BE49-F238E27FC236}">
                <a16:creationId xmlns:a16="http://schemas.microsoft.com/office/drawing/2014/main" id="{22775339-1A68-9AC7-E827-4F28CB2A4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56" y="2470995"/>
            <a:ext cx="7772400" cy="1141643"/>
          </a:xfrm>
          <a:prstGeom prst="rect">
            <a:avLst/>
          </a:prstGeom>
        </p:spPr>
      </p:pic>
      <p:pic>
        <p:nvPicPr>
          <p:cNvPr id="25" name="Image 24">
            <a:extLst>
              <a:ext uri="{FF2B5EF4-FFF2-40B4-BE49-F238E27FC236}">
                <a16:creationId xmlns:a16="http://schemas.microsoft.com/office/drawing/2014/main" id="{C94E1F45-749E-2839-E613-8F30EAE2D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56" y="4463349"/>
            <a:ext cx="7772400" cy="1141643"/>
          </a:xfrm>
          <a:prstGeom prst="rect">
            <a:avLst/>
          </a:prstGeom>
        </p:spPr>
      </p:pic>
      <p:sp>
        <p:nvSpPr>
          <p:cNvPr id="35" name="Ellipse 34">
            <a:extLst>
              <a:ext uri="{FF2B5EF4-FFF2-40B4-BE49-F238E27FC236}">
                <a16:creationId xmlns:a16="http://schemas.microsoft.com/office/drawing/2014/main" id="{CB23FC92-74C4-2776-BB93-F75F9A2ED44E}"/>
              </a:ext>
            </a:extLst>
          </p:cNvPr>
          <p:cNvSpPr/>
          <p:nvPr/>
        </p:nvSpPr>
        <p:spPr>
          <a:xfrm>
            <a:off x="2088293" y="5078626"/>
            <a:ext cx="383058" cy="308919"/>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a:extLst>
              <a:ext uri="{FF2B5EF4-FFF2-40B4-BE49-F238E27FC236}">
                <a16:creationId xmlns:a16="http://schemas.microsoft.com/office/drawing/2014/main" id="{A2B41265-18DD-79F1-2EEA-AE9A183677D2}"/>
              </a:ext>
            </a:extLst>
          </p:cNvPr>
          <p:cNvSpPr/>
          <p:nvPr/>
        </p:nvSpPr>
        <p:spPr>
          <a:xfrm>
            <a:off x="2542836" y="5078626"/>
            <a:ext cx="744061" cy="308919"/>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avec flèche 38">
            <a:extLst>
              <a:ext uri="{FF2B5EF4-FFF2-40B4-BE49-F238E27FC236}">
                <a16:creationId xmlns:a16="http://schemas.microsoft.com/office/drawing/2014/main" id="{32024BCA-2DAA-485A-81DE-E10C545E0F53}"/>
              </a:ext>
            </a:extLst>
          </p:cNvPr>
          <p:cNvCxnSpPr>
            <a:cxnSpLocks/>
          </p:cNvCxnSpPr>
          <p:nvPr/>
        </p:nvCxnSpPr>
        <p:spPr>
          <a:xfrm flipV="1">
            <a:off x="1888227" y="5387545"/>
            <a:ext cx="323632" cy="7432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E9C62C6D-B022-8972-AE6B-69C0C6FE6EAB}"/>
              </a:ext>
            </a:extLst>
          </p:cNvPr>
          <p:cNvCxnSpPr>
            <a:cxnSpLocks/>
          </p:cNvCxnSpPr>
          <p:nvPr/>
        </p:nvCxnSpPr>
        <p:spPr>
          <a:xfrm flipH="1" flipV="1">
            <a:off x="3040793" y="5366162"/>
            <a:ext cx="870460" cy="90394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A6944929-A29F-D46D-6709-C7A0DDC27190}"/>
              </a:ext>
            </a:extLst>
          </p:cNvPr>
          <p:cNvSpPr txBox="1"/>
          <p:nvPr/>
        </p:nvSpPr>
        <p:spPr>
          <a:xfrm>
            <a:off x="838200" y="6087445"/>
            <a:ext cx="2172390" cy="369332"/>
          </a:xfrm>
          <a:prstGeom prst="rect">
            <a:avLst/>
          </a:prstGeom>
          <a:noFill/>
        </p:spPr>
        <p:txBody>
          <a:bodyPr wrap="none" rtlCol="0">
            <a:spAutoFit/>
          </a:bodyPr>
          <a:lstStyle/>
          <a:p>
            <a:r>
              <a:rPr lang="fr-FR" dirty="0"/>
              <a:t>Nom de la machine</a:t>
            </a:r>
          </a:p>
        </p:txBody>
      </p:sp>
      <p:sp>
        <p:nvSpPr>
          <p:cNvPr id="50" name="ZoneTexte 49">
            <a:extLst>
              <a:ext uri="{FF2B5EF4-FFF2-40B4-BE49-F238E27FC236}">
                <a16:creationId xmlns:a16="http://schemas.microsoft.com/office/drawing/2014/main" id="{0CFC8490-2686-6BBB-4657-3B13E33299F2}"/>
              </a:ext>
            </a:extLst>
          </p:cNvPr>
          <p:cNvSpPr txBox="1"/>
          <p:nvPr/>
        </p:nvSpPr>
        <p:spPr>
          <a:xfrm>
            <a:off x="3085679" y="6220269"/>
            <a:ext cx="1903085" cy="369332"/>
          </a:xfrm>
          <a:prstGeom prst="rect">
            <a:avLst/>
          </a:prstGeom>
          <a:noFill/>
        </p:spPr>
        <p:txBody>
          <a:bodyPr wrap="none" rtlCol="0">
            <a:spAutoFit/>
          </a:bodyPr>
          <a:lstStyle/>
          <a:p>
            <a:r>
              <a:rPr lang="fr-FR" dirty="0"/>
              <a:t>Nom d’utilisateur</a:t>
            </a:r>
          </a:p>
        </p:txBody>
      </p:sp>
      <p:sp>
        <p:nvSpPr>
          <p:cNvPr id="56" name="Ellipse 55">
            <a:extLst>
              <a:ext uri="{FF2B5EF4-FFF2-40B4-BE49-F238E27FC236}">
                <a16:creationId xmlns:a16="http://schemas.microsoft.com/office/drawing/2014/main" id="{5CE40630-619D-F51F-0D50-7E3D0E7AC2A5}"/>
              </a:ext>
            </a:extLst>
          </p:cNvPr>
          <p:cNvSpPr/>
          <p:nvPr/>
        </p:nvSpPr>
        <p:spPr>
          <a:xfrm>
            <a:off x="3590072" y="5068500"/>
            <a:ext cx="744061" cy="308919"/>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avec flèche 56">
            <a:extLst>
              <a:ext uri="{FF2B5EF4-FFF2-40B4-BE49-F238E27FC236}">
                <a16:creationId xmlns:a16="http://schemas.microsoft.com/office/drawing/2014/main" id="{8B4EA54D-2B6B-E4A1-B7AC-5B89B4751516}"/>
              </a:ext>
            </a:extLst>
          </p:cNvPr>
          <p:cNvCxnSpPr>
            <a:cxnSpLocks/>
          </p:cNvCxnSpPr>
          <p:nvPr/>
        </p:nvCxnSpPr>
        <p:spPr>
          <a:xfrm flipH="1" flipV="1">
            <a:off x="4088029" y="5356036"/>
            <a:ext cx="1995614" cy="66075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F27426FD-8DF2-BAF9-6EBB-55B985B83A8B}"/>
              </a:ext>
            </a:extLst>
          </p:cNvPr>
          <p:cNvSpPr txBox="1"/>
          <p:nvPr/>
        </p:nvSpPr>
        <p:spPr>
          <a:xfrm>
            <a:off x="6209612" y="5900774"/>
            <a:ext cx="2877711" cy="369332"/>
          </a:xfrm>
          <a:prstGeom prst="rect">
            <a:avLst/>
          </a:prstGeom>
          <a:noFill/>
        </p:spPr>
        <p:txBody>
          <a:bodyPr wrap="none" rtlCol="0">
            <a:spAutoFit/>
          </a:bodyPr>
          <a:lstStyle/>
          <a:p>
            <a:r>
              <a:rPr lang="fr-FR" dirty="0"/>
              <a:t>Ligne invite de commande</a:t>
            </a:r>
          </a:p>
        </p:txBody>
      </p:sp>
    </p:spTree>
    <p:extLst>
      <p:ext uri="{BB962C8B-B14F-4D97-AF65-F5344CB8AC3E}">
        <p14:creationId xmlns:p14="http://schemas.microsoft.com/office/powerpoint/2010/main" val="1511776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contenu 2"/>
          <p:cNvSpPr txBox="1">
            <a:spLocks/>
          </p:cNvSpPr>
          <p:nvPr/>
        </p:nvSpPr>
        <p:spPr>
          <a:xfrm>
            <a:off x="2033516" y="2241077"/>
            <a:ext cx="8591414" cy="37776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b="1" dirty="0"/>
              <a:t>Objectif : Maitriser les commandes linux de bases ainsi que les scripts Shell</a:t>
            </a:r>
            <a:endParaRPr lang="fr-FR" dirty="0"/>
          </a:p>
          <a:p>
            <a:pPr algn="l"/>
            <a:r>
              <a:rPr lang="fr-FR" b="1" dirty="0"/>
              <a:t>Répartition du volume horaire :  14 h coursera</a:t>
            </a:r>
          </a:p>
          <a:p>
            <a:pPr algn="l"/>
            <a:endParaRPr lang="fr-FR" dirty="0"/>
          </a:p>
          <a:p>
            <a:pPr algn="l"/>
            <a:r>
              <a:rPr lang="fr-FR" b="1" dirty="0"/>
              <a:t>Mode d’évaluation : </a:t>
            </a:r>
          </a:p>
          <a:p>
            <a:pPr algn="l"/>
            <a:r>
              <a:rPr lang="fr-FR" b="1" dirty="0"/>
              <a:t>	Examen Ecrit 70% </a:t>
            </a:r>
          </a:p>
          <a:p>
            <a:pPr algn="l"/>
            <a:r>
              <a:rPr lang="fr-FR" b="1" dirty="0"/>
              <a:t>	Certification 30%</a:t>
            </a:r>
            <a:endParaRPr lang="fr-FR" sz="1800" b="1" dirty="0"/>
          </a:p>
        </p:txBody>
      </p:sp>
      <p:sp>
        <p:nvSpPr>
          <p:cNvPr id="25" name="Espace réservé du contenu 2"/>
          <p:cNvSpPr txBox="1">
            <a:spLocks/>
          </p:cNvSpPr>
          <p:nvPr/>
        </p:nvSpPr>
        <p:spPr>
          <a:xfrm>
            <a:off x="3125337" y="343110"/>
            <a:ext cx="7219666" cy="6122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b="1" dirty="0">
                <a:solidFill>
                  <a:srgbClr val="002060"/>
                </a:solidFill>
              </a:rPr>
              <a:t>OBJECTIF DU COURS</a:t>
            </a:r>
          </a:p>
          <a:p>
            <a:pPr algn="l"/>
            <a:endParaRPr lang="fr-FR" sz="4000" b="1" dirty="0"/>
          </a:p>
        </p:txBody>
      </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1379635" y="-12301"/>
            <a:ext cx="828494" cy="2145902"/>
            <a:chOff x="10899278" y="-12302"/>
            <a:chExt cx="1308851" cy="3390085"/>
          </a:xfrm>
        </p:grpSpPr>
        <p:sp>
          <p:nvSpPr>
            <p:cNvPr id="29"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Espace réservé du pied de page 7">
            <a:extLst>
              <a:ext uri="{FF2B5EF4-FFF2-40B4-BE49-F238E27FC236}">
                <a16:creationId xmlns:a16="http://schemas.microsoft.com/office/drawing/2014/main" id="{3F41A3AA-0FAA-F6B3-19CF-E15E7CBB47C0}"/>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9B33FFD8-DF1C-397A-AF7E-6F3576C28E1C}"/>
              </a:ext>
            </a:extLst>
          </p:cNvPr>
          <p:cNvSpPr>
            <a:spLocks noGrp="1"/>
          </p:cNvSpPr>
          <p:nvPr>
            <p:ph type="sldNum" sz="quarter" idx="12"/>
          </p:nvPr>
        </p:nvSpPr>
        <p:spPr/>
        <p:txBody>
          <a:bodyPr/>
          <a:lstStyle/>
          <a:p>
            <a:fld id="{14385F30-F5BB-45A0-A756-346F67DA10C3}" type="slidenum">
              <a:rPr lang="en-US" smtClean="0"/>
              <a:t>2</a:t>
            </a:fld>
            <a:endParaRPr lang="en-US"/>
          </a:p>
        </p:txBody>
      </p:sp>
      <p:pic>
        <p:nvPicPr>
          <p:cNvPr id="10" name="Image 9">
            <a:extLst>
              <a:ext uri="{FF2B5EF4-FFF2-40B4-BE49-F238E27FC236}">
                <a16:creationId xmlns:a16="http://schemas.microsoft.com/office/drawing/2014/main" id="{162888E6-F8B8-8D27-7D8E-A5936EAE6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extLst>
      <p:ext uri="{BB962C8B-B14F-4D97-AF65-F5344CB8AC3E}">
        <p14:creationId xmlns:p14="http://schemas.microsoft.com/office/powerpoint/2010/main" val="158523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4477508" cy="523220"/>
          </a:xfrm>
          <a:prstGeom prst="rect">
            <a:avLst/>
          </a:prstGeom>
          <a:noFill/>
        </p:spPr>
        <p:txBody>
          <a:bodyPr wrap="none" rtlCol="0">
            <a:spAutoFit/>
          </a:bodyPr>
          <a:lstStyle/>
          <a:p>
            <a:r>
              <a:rPr lang="fr-FR" sz="2800" b="1" dirty="0">
                <a:solidFill>
                  <a:srgbClr val="7030A0"/>
                </a:solidFill>
              </a:rPr>
              <a:t>1. Entrer une commande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20</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ABDE127C-E5AB-4EE6-D12F-6E171BEE512E}"/>
              </a:ext>
            </a:extLst>
          </p:cNvPr>
          <p:cNvSpPr txBox="1"/>
          <p:nvPr/>
        </p:nvSpPr>
        <p:spPr>
          <a:xfrm>
            <a:off x="522768" y="1714402"/>
            <a:ext cx="11662167" cy="646331"/>
          </a:xfrm>
          <a:prstGeom prst="rect">
            <a:avLst/>
          </a:prstGeom>
          <a:noFill/>
        </p:spPr>
        <p:txBody>
          <a:bodyPr wrap="none" rtlCol="0">
            <a:spAutoFit/>
          </a:bodyPr>
          <a:lstStyle/>
          <a:p>
            <a:r>
              <a:rPr lang="fr-FR" dirty="0"/>
              <a:t>Une commande est un programme(un exécutable) qui demande au noyau linux d’exécuter une tache spécifique.</a:t>
            </a:r>
          </a:p>
          <a:p>
            <a:r>
              <a:rPr lang="fr-FR" dirty="0"/>
              <a:t>Exemple : La commande ls(List directory) permet de lister le contenu d’un répertoire</a:t>
            </a:r>
          </a:p>
        </p:txBody>
      </p:sp>
      <p:pic>
        <p:nvPicPr>
          <p:cNvPr id="6" name="Image 5">
            <a:extLst>
              <a:ext uri="{FF2B5EF4-FFF2-40B4-BE49-F238E27FC236}">
                <a16:creationId xmlns:a16="http://schemas.microsoft.com/office/drawing/2014/main" id="{CFB55619-FBA0-7315-7ABD-3CAE1B309487}"/>
              </a:ext>
            </a:extLst>
          </p:cNvPr>
          <p:cNvPicPr>
            <a:picLocks noChangeAspect="1"/>
          </p:cNvPicPr>
          <p:nvPr/>
        </p:nvPicPr>
        <p:blipFill rotWithShape="1">
          <a:blip r:embed="rId3">
            <a:extLst>
              <a:ext uri="{28A0092B-C50C-407E-A947-70E740481C1C}">
                <a14:useLocalDpi xmlns:a14="http://schemas.microsoft.com/office/drawing/2010/main" val="0"/>
              </a:ext>
            </a:extLst>
          </a:blip>
          <a:srcRect r="30714"/>
          <a:stretch/>
        </p:blipFill>
        <p:spPr>
          <a:xfrm>
            <a:off x="1381158" y="2360733"/>
            <a:ext cx="7566982" cy="646331"/>
          </a:xfrm>
          <a:prstGeom prst="rect">
            <a:avLst/>
          </a:prstGeom>
        </p:spPr>
      </p:pic>
    </p:spTree>
    <p:extLst>
      <p:ext uri="{BB962C8B-B14F-4D97-AF65-F5344CB8AC3E}">
        <p14:creationId xmlns:p14="http://schemas.microsoft.com/office/powerpoint/2010/main" val="308299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77305" cy="523220"/>
          </a:xfrm>
          <a:prstGeom prst="rect">
            <a:avLst/>
          </a:prstGeom>
          <a:noFill/>
        </p:spPr>
        <p:txBody>
          <a:bodyPr wrap="none" rtlCol="0">
            <a:spAutoFit/>
          </a:bodyPr>
          <a:lstStyle/>
          <a:p>
            <a:r>
              <a:rPr lang="fr-FR" sz="2800" b="1" dirty="0">
                <a:solidFill>
                  <a:srgbClr val="7030A0"/>
                </a:solidFill>
              </a:rPr>
              <a:t>2. Structure des dossiers sur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21</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EADFEEF7-66BA-4A27-2A09-E92B0289FBC6}"/>
              </a:ext>
            </a:extLst>
          </p:cNvPr>
          <p:cNvSpPr txBox="1"/>
          <p:nvPr/>
        </p:nvSpPr>
        <p:spPr>
          <a:xfrm>
            <a:off x="1399644" y="1987733"/>
            <a:ext cx="9392712" cy="646331"/>
          </a:xfrm>
          <a:prstGeom prst="rect">
            <a:avLst/>
          </a:prstGeom>
          <a:noFill/>
        </p:spPr>
        <p:txBody>
          <a:bodyPr wrap="square" rtlCol="0">
            <a:spAutoFit/>
          </a:bodyPr>
          <a:lstStyle/>
          <a:p>
            <a:r>
              <a:rPr lang="fr-FR" dirty="0"/>
              <a:t>Sur linux tout est fichiers. Toute la partie matériel est virtualisé sous forme de fichiers. On distingue deux grands types de fichiers : </a:t>
            </a:r>
          </a:p>
        </p:txBody>
      </p:sp>
      <p:sp>
        <p:nvSpPr>
          <p:cNvPr id="7" name="ZoneTexte 6">
            <a:extLst>
              <a:ext uri="{FF2B5EF4-FFF2-40B4-BE49-F238E27FC236}">
                <a16:creationId xmlns:a16="http://schemas.microsoft.com/office/drawing/2014/main" id="{60E67273-ED60-459A-D9FD-04265D8873BD}"/>
              </a:ext>
            </a:extLst>
          </p:cNvPr>
          <p:cNvSpPr txBox="1"/>
          <p:nvPr/>
        </p:nvSpPr>
        <p:spPr>
          <a:xfrm>
            <a:off x="1549811" y="3121975"/>
            <a:ext cx="7026282" cy="369332"/>
          </a:xfrm>
          <a:prstGeom prst="rect">
            <a:avLst/>
          </a:prstGeom>
          <a:noFill/>
        </p:spPr>
        <p:txBody>
          <a:bodyPr wrap="none" rtlCol="0">
            <a:spAutoFit/>
          </a:bodyPr>
          <a:lstStyle/>
          <a:p>
            <a:pPr marL="285750" indent="-285750">
              <a:buFont typeface="Wingdings" pitchFamily="2" charset="2"/>
              <a:buChar char="Ø"/>
            </a:pPr>
            <a:r>
              <a:rPr lang="fr-FR" dirty="0"/>
              <a:t>Les fichiers classiques : fichiers texte, les sons, les programmes</a:t>
            </a:r>
          </a:p>
        </p:txBody>
      </p:sp>
      <p:sp>
        <p:nvSpPr>
          <p:cNvPr id="10" name="ZoneTexte 9">
            <a:extLst>
              <a:ext uri="{FF2B5EF4-FFF2-40B4-BE49-F238E27FC236}">
                <a16:creationId xmlns:a16="http://schemas.microsoft.com/office/drawing/2014/main" id="{01B519F5-82D4-8A56-92B4-084267B6D287}"/>
              </a:ext>
            </a:extLst>
          </p:cNvPr>
          <p:cNvSpPr txBox="1"/>
          <p:nvPr/>
        </p:nvSpPr>
        <p:spPr>
          <a:xfrm>
            <a:off x="1549811" y="3792427"/>
            <a:ext cx="8866398" cy="923330"/>
          </a:xfrm>
          <a:prstGeom prst="rect">
            <a:avLst/>
          </a:prstGeom>
          <a:noFill/>
        </p:spPr>
        <p:txBody>
          <a:bodyPr wrap="square" rtlCol="0">
            <a:spAutoFit/>
          </a:bodyPr>
          <a:lstStyle/>
          <a:p>
            <a:pPr marL="285750" indent="-285750">
              <a:buFont typeface="Wingdings" pitchFamily="2" charset="2"/>
              <a:buChar char="Ø"/>
            </a:pPr>
            <a:r>
              <a:rPr lang="fr-FR" dirty="0"/>
              <a:t>Les fichiers spéciaux : Ce sont des fichiers qui virtualise un matériel spécifique de l’ordinateur. Par exemple votre clé </a:t>
            </a:r>
            <a:r>
              <a:rPr lang="fr-FR" dirty="0" err="1"/>
              <a:t>usb</a:t>
            </a:r>
            <a:r>
              <a:rPr lang="fr-FR" dirty="0"/>
              <a:t> , votre lecteur CD sont des fichiers pour linux. </a:t>
            </a:r>
          </a:p>
        </p:txBody>
      </p:sp>
    </p:spTree>
    <p:extLst>
      <p:ext uri="{BB962C8B-B14F-4D97-AF65-F5344CB8AC3E}">
        <p14:creationId xmlns:p14="http://schemas.microsoft.com/office/powerpoint/2010/main" val="134850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77305" cy="523220"/>
          </a:xfrm>
          <a:prstGeom prst="rect">
            <a:avLst/>
          </a:prstGeom>
          <a:noFill/>
        </p:spPr>
        <p:txBody>
          <a:bodyPr wrap="none" rtlCol="0">
            <a:spAutoFit/>
          </a:bodyPr>
          <a:lstStyle/>
          <a:p>
            <a:r>
              <a:rPr lang="fr-FR" sz="2800" b="1" dirty="0">
                <a:solidFill>
                  <a:srgbClr val="7030A0"/>
                </a:solidFill>
              </a:rPr>
              <a:t>2. Structure des dossiers sur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22</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7" name="ZoneTexte 6">
            <a:extLst>
              <a:ext uri="{FF2B5EF4-FFF2-40B4-BE49-F238E27FC236}">
                <a16:creationId xmlns:a16="http://schemas.microsoft.com/office/drawing/2014/main" id="{60E67273-ED60-459A-D9FD-04265D8873BD}"/>
              </a:ext>
            </a:extLst>
          </p:cNvPr>
          <p:cNvSpPr txBox="1"/>
          <p:nvPr/>
        </p:nvSpPr>
        <p:spPr>
          <a:xfrm>
            <a:off x="1451679" y="2283174"/>
            <a:ext cx="9865678" cy="646331"/>
          </a:xfrm>
          <a:prstGeom prst="rect">
            <a:avLst/>
          </a:prstGeom>
          <a:noFill/>
        </p:spPr>
        <p:txBody>
          <a:bodyPr wrap="square" rtlCol="0">
            <a:spAutoFit/>
          </a:bodyPr>
          <a:lstStyle/>
          <a:p>
            <a:r>
              <a:rPr lang="fr-MA" dirty="0"/>
              <a:t>Dans un système de fichiers, il y a toujours ce qu'on appelle une racine, c'est-à-dire un « </a:t>
            </a:r>
            <a:r>
              <a:rPr lang="fr-MA" b="1" dirty="0"/>
              <a:t>gros dossier de base qui contient tous les autres dossiers et fichiers.</a:t>
            </a:r>
          </a:p>
        </p:txBody>
      </p:sp>
      <p:sp>
        <p:nvSpPr>
          <p:cNvPr id="4" name="ZoneTexte 3">
            <a:extLst>
              <a:ext uri="{FF2B5EF4-FFF2-40B4-BE49-F238E27FC236}">
                <a16:creationId xmlns:a16="http://schemas.microsoft.com/office/drawing/2014/main" id="{6E2CE0A9-E7A4-ABD7-28BC-ED355DCA2207}"/>
              </a:ext>
            </a:extLst>
          </p:cNvPr>
          <p:cNvSpPr txBox="1"/>
          <p:nvPr/>
        </p:nvSpPr>
        <p:spPr>
          <a:xfrm>
            <a:off x="3339548" y="1642416"/>
            <a:ext cx="1646605" cy="369332"/>
          </a:xfrm>
          <a:prstGeom prst="rect">
            <a:avLst/>
          </a:prstGeom>
          <a:noFill/>
        </p:spPr>
        <p:txBody>
          <a:bodyPr wrap="none" rtlCol="0">
            <a:spAutoFit/>
          </a:bodyPr>
          <a:lstStyle/>
          <a:p>
            <a:r>
              <a:rPr lang="fr-FR" b="1" dirty="0">
                <a:solidFill>
                  <a:srgbClr val="C00000"/>
                </a:solidFill>
              </a:rPr>
              <a:t>2.1. La racine</a:t>
            </a:r>
          </a:p>
        </p:txBody>
      </p:sp>
      <p:sp>
        <p:nvSpPr>
          <p:cNvPr id="6" name="ZoneTexte 5">
            <a:extLst>
              <a:ext uri="{FF2B5EF4-FFF2-40B4-BE49-F238E27FC236}">
                <a16:creationId xmlns:a16="http://schemas.microsoft.com/office/drawing/2014/main" id="{26406180-4789-8771-E7D8-51F8DAEEE684}"/>
              </a:ext>
            </a:extLst>
          </p:cNvPr>
          <p:cNvSpPr txBox="1"/>
          <p:nvPr/>
        </p:nvSpPr>
        <p:spPr>
          <a:xfrm>
            <a:off x="1451679" y="3006010"/>
            <a:ext cx="9865678" cy="923330"/>
          </a:xfrm>
          <a:prstGeom prst="rect">
            <a:avLst/>
          </a:prstGeom>
          <a:noFill/>
        </p:spPr>
        <p:txBody>
          <a:bodyPr wrap="square" rtlCol="0">
            <a:spAutoFit/>
          </a:bodyPr>
          <a:lstStyle/>
          <a:p>
            <a:r>
              <a:rPr lang="fr-MA" dirty="0"/>
              <a:t>Sur Windows on a deux racines : </a:t>
            </a:r>
          </a:p>
          <a:p>
            <a:pPr marL="742950" lvl="1" indent="-285750">
              <a:buFont typeface="Wingdings" pitchFamily="2" charset="2"/>
              <a:buChar char="Ø"/>
            </a:pPr>
            <a:r>
              <a:rPr lang="fr-MA" b="1" dirty="0"/>
              <a:t>C:\ : pour le disque dur</a:t>
            </a:r>
          </a:p>
          <a:p>
            <a:pPr marL="742950" lvl="1" indent="-285750">
              <a:buFont typeface="Wingdings" pitchFamily="2" charset="2"/>
              <a:buChar char="Ø"/>
            </a:pPr>
            <a:r>
              <a:rPr lang="fr-MA" b="1" dirty="0"/>
              <a:t>D:\ : Pour le lecteur CD</a:t>
            </a:r>
          </a:p>
        </p:txBody>
      </p:sp>
      <p:sp>
        <p:nvSpPr>
          <p:cNvPr id="11" name="ZoneTexte 10">
            <a:extLst>
              <a:ext uri="{FF2B5EF4-FFF2-40B4-BE49-F238E27FC236}">
                <a16:creationId xmlns:a16="http://schemas.microsoft.com/office/drawing/2014/main" id="{C9C1BE5A-5133-E0EB-BE47-7BDDF5CFF347}"/>
              </a:ext>
            </a:extLst>
          </p:cNvPr>
          <p:cNvSpPr txBox="1"/>
          <p:nvPr/>
        </p:nvSpPr>
        <p:spPr>
          <a:xfrm>
            <a:off x="1312445" y="3923767"/>
            <a:ext cx="9865678" cy="646331"/>
          </a:xfrm>
          <a:prstGeom prst="rect">
            <a:avLst/>
          </a:prstGeom>
          <a:noFill/>
        </p:spPr>
        <p:txBody>
          <a:bodyPr wrap="square" rtlCol="0">
            <a:spAutoFit/>
          </a:bodyPr>
          <a:lstStyle/>
          <a:p>
            <a:r>
              <a:rPr lang="fr-MA" dirty="0"/>
              <a:t>Sur Linux on a par contre une seule racine « / ». Il n’y a pas de dossier de plus haut niveau que la racine. Voici le contenu de la racine : </a:t>
            </a:r>
          </a:p>
        </p:txBody>
      </p:sp>
      <p:pic>
        <p:nvPicPr>
          <p:cNvPr id="13" name="Image 12">
            <a:extLst>
              <a:ext uri="{FF2B5EF4-FFF2-40B4-BE49-F238E27FC236}">
                <a16:creationId xmlns:a16="http://schemas.microsoft.com/office/drawing/2014/main" id="{3453F335-38C2-17DF-9427-6CC213775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895" y="4554250"/>
            <a:ext cx="6324600" cy="1676400"/>
          </a:xfrm>
          <a:prstGeom prst="rect">
            <a:avLst/>
          </a:prstGeom>
        </p:spPr>
      </p:pic>
    </p:spTree>
    <p:extLst>
      <p:ext uri="{BB962C8B-B14F-4D97-AF65-F5344CB8AC3E}">
        <p14:creationId xmlns:p14="http://schemas.microsoft.com/office/powerpoint/2010/main" val="253022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77305" cy="523220"/>
          </a:xfrm>
          <a:prstGeom prst="rect">
            <a:avLst/>
          </a:prstGeom>
          <a:noFill/>
        </p:spPr>
        <p:txBody>
          <a:bodyPr wrap="none" rtlCol="0">
            <a:spAutoFit/>
          </a:bodyPr>
          <a:lstStyle/>
          <a:p>
            <a:r>
              <a:rPr lang="fr-FR" sz="2800" b="1" dirty="0">
                <a:solidFill>
                  <a:srgbClr val="7030A0"/>
                </a:solidFill>
              </a:rPr>
              <a:t>2. Structure des dossiers sur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23</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6E2CE0A9-E7A4-ABD7-28BC-ED355DCA2207}"/>
              </a:ext>
            </a:extLst>
          </p:cNvPr>
          <p:cNvSpPr txBox="1"/>
          <p:nvPr/>
        </p:nvSpPr>
        <p:spPr>
          <a:xfrm>
            <a:off x="3339548" y="1642416"/>
            <a:ext cx="2227918" cy="369332"/>
          </a:xfrm>
          <a:prstGeom prst="rect">
            <a:avLst/>
          </a:prstGeom>
          <a:noFill/>
        </p:spPr>
        <p:txBody>
          <a:bodyPr wrap="none" rtlCol="0">
            <a:spAutoFit/>
          </a:bodyPr>
          <a:lstStyle/>
          <a:p>
            <a:r>
              <a:rPr lang="fr-FR" b="1" dirty="0">
                <a:solidFill>
                  <a:srgbClr val="C00000"/>
                </a:solidFill>
              </a:rPr>
              <a:t>2.2. Arborescence </a:t>
            </a:r>
          </a:p>
        </p:txBody>
      </p:sp>
    </p:spTree>
    <p:extLst>
      <p:ext uri="{BB962C8B-B14F-4D97-AF65-F5344CB8AC3E}">
        <p14:creationId xmlns:p14="http://schemas.microsoft.com/office/powerpoint/2010/main" val="34823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24</a:t>
            </a:fld>
            <a:endParaRPr lang="en-US"/>
          </a:p>
        </p:txBody>
      </p:sp>
      <p:pic>
        <p:nvPicPr>
          <p:cNvPr id="5" name="Image 4">
            <a:extLst>
              <a:ext uri="{FF2B5EF4-FFF2-40B4-BE49-F238E27FC236}">
                <a16:creationId xmlns:a16="http://schemas.microsoft.com/office/drawing/2014/main" id="{A395B6EC-E59D-A94E-4DA2-21574645ED7F}"/>
              </a:ext>
            </a:extLst>
          </p:cNvPr>
          <p:cNvPicPr>
            <a:picLocks noChangeAspect="1"/>
          </p:cNvPicPr>
          <p:nvPr/>
        </p:nvPicPr>
        <p:blipFill rotWithShape="1">
          <a:blip r:embed="rId2">
            <a:extLst>
              <a:ext uri="{28A0092B-C50C-407E-A947-70E740481C1C}">
                <a14:useLocalDpi xmlns:a14="http://schemas.microsoft.com/office/drawing/2010/main" val="0"/>
              </a:ext>
            </a:extLst>
          </a:blip>
          <a:srcRect t="24883" b="26751"/>
          <a:stretch/>
        </p:blipFill>
        <p:spPr>
          <a:xfrm>
            <a:off x="838200" y="-12301"/>
            <a:ext cx="10228167" cy="6733776"/>
          </a:xfrm>
          <a:prstGeom prst="rect">
            <a:avLst/>
          </a:prstGeom>
        </p:spPr>
      </p:pic>
    </p:spTree>
    <p:extLst>
      <p:ext uri="{BB962C8B-B14F-4D97-AF65-F5344CB8AC3E}">
        <p14:creationId xmlns:p14="http://schemas.microsoft.com/office/powerpoint/2010/main" val="323521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77305" cy="523220"/>
          </a:xfrm>
          <a:prstGeom prst="rect">
            <a:avLst/>
          </a:prstGeom>
          <a:noFill/>
        </p:spPr>
        <p:txBody>
          <a:bodyPr wrap="none" rtlCol="0">
            <a:spAutoFit/>
          </a:bodyPr>
          <a:lstStyle/>
          <a:p>
            <a:r>
              <a:rPr lang="fr-FR" sz="2800" b="1" dirty="0">
                <a:solidFill>
                  <a:srgbClr val="7030A0"/>
                </a:solidFill>
              </a:rPr>
              <a:t>2. Structure des dossiers sur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25</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6E2CE0A9-E7A4-ABD7-28BC-ED355DCA2207}"/>
              </a:ext>
            </a:extLst>
          </p:cNvPr>
          <p:cNvSpPr txBox="1"/>
          <p:nvPr/>
        </p:nvSpPr>
        <p:spPr>
          <a:xfrm>
            <a:off x="3339548" y="1642416"/>
            <a:ext cx="2227918" cy="369332"/>
          </a:xfrm>
          <a:prstGeom prst="rect">
            <a:avLst/>
          </a:prstGeom>
          <a:noFill/>
        </p:spPr>
        <p:txBody>
          <a:bodyPr wrap="none" rtlCol="0">
            <a:spAutoFit/>
          </a:bodyPr>
          <a:lstStyle/>
          <a:p>
            <a:r>
              <a:rPr lang="fr-FR" b="1" dirty="0">
                <a:solidFill>
                  <a:srgbClr val="C00000"/>
                </a:solidFill>
              </a:rPr>
              <a:t>2.2. Arborescence </a:t>
            </a:r>
          </a:p>
        </p:txBody>
      </p:sp>
      <p:pic>
        <p:nvPicPr>
          <p:cNvPr id="6" name="Image 5">
            <a:extLst>
              <a:ext uri="{FF2B5EF4-FFF2-40B4-BE49-F238E27FC236}">
                <a16:creationId xmlns:a16="http://schemas.microsoft.com/office/drawing/2014/main" id="{4D9591E8-1445-7AE9-02E0-134363DF7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48" y="2362476"/>
            <a:ext cx="838200" cy="622300"/>
          </a:xfrm>
          <a:prstGeom prst="rect">
            <a:avLst/>
          </a:prstGeom>
        </p:spPr>
      </p:pic>
      <p:pic>
        <p:nvPicPr>
          <p:cNvPr id="10" name="Image 9">
            <a:extLst>
              <a:ext uri="{FF2B5EF4-FFF2-40B4-BE49-F238E27FC236}">
                <a16:creationId xmlns:a16="http://schemas.microsoft.com/office/drawing/2014/main" id="{3365EE38-07BF-A961-3DA1-7C205A072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100" y="2354816"/>
            <a:ext cx="863600" cy="571500"/>
          </a:xfrm>
          <a:prstGeom prst="rect">
            <a:avLst/>
          </a:prstGeom>
        </p:spPr>
      </p:pic>
      <p:pic>
        <p:nvPicPr>
          <p:cNvPr id="12" name="Image 11">
            <a:extLst>
              <a:ext uri="{FF2B5EF4-FFF2-40B4-BE49-F238E27FC236}">
                <a16:creationId xmlns:a16="http://schemas.microsoft.com/office/drawing/2014/main" id="{1A62056C-7187-1A4A-9CEB-49A8E994E2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1113" y="3391426"/>
            <a:ext cx="850900" cy="622300"/>
          </a:xfrm>
          <a:prstGeom prst="rect">
            <a:avLst/>
          </a:prstGeom>
        </p:spPr>
      </p:pic>
      <p:pic>
        <p:nvPicPr>
          <p:cNvPr id="14" name="Image 13">
            <a:extLst>
              <a:ext uri="{FF2B5EF4-FFF2-40B4-BE49-F238E27FC236}">
                <a16:creationId xmlns:a16="http://schemas.microsoft.com/office/drawing/2014/main" id="{82BB0F08-CABB-7AA8-97B8-B50C000C7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548" y="3572650"/>
            <a:ext cx="863600" cy="635000"/>
          </a:xfrm>
          <a:prstGeom prst="rect">
            <a:avLst/>
          </a:prstGeom>
        </p:spPr>
      </p:pic>
      <p:pic>
        <p:nvPicPr>
          <p:cNvPr id="16" name="Image 15">
            <a:extLst>
              <a:ext uri="{FF2B5EF4-FFF2-40B4-BE49-F238E27FC236}">
                <a16:creationId xmlns:a16="http://schemas.microsoft.com/office/drawing/2014/main" id="{85C0C305-8D01-0FC3-7499-0A6A9A6FC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918" y="4723550"/>
            <a:ext cx="850900" cy="596900"/>
          </a:xfrm>
          <a:prstGeom prst="rect">
            <a:avLst/>
          </a:prstGeom>
        </p:spPr>
      </p:pic>
      <p:sp>
        <p:nvSpPr>
          <p:cNvPr id="18" name="ZoneTexte 17">
            <a:extLst>
              <a:ext uri="{FF2B5EF4-FFF2-40B4-BE49-F238E27FC236}">
                <a16:creationId xmlns:a16="http://schemas.microsoft.com/office/drawing/2014/main" id="{725B347C-CA5B-1F82-3051-D051C21C3876}"/>
              </a:ext>
            </a:extLst>
          </p:cNvPr>
          <p:cNvSpPr txBox="1"/>
          <p:nvPr/>
        </p:nvSpPr>
        <p:spPr>
          <a:xfrm>
            <a:off x="1547087" y="2219920"/>
            <a:ext cx="4581939" cy="923330"/>
          </a:xfrm>
          <a:prstGeom prst="rect">
            <a:avLst/>
          </a:prstGeom>
          <a:noFill/>
        </p:spPr>
        <p:txBody>
          <a:bodyPr wrap="square" rtlCol="0">
            <a:spAutoFit/>
          </a:bodyPr>
          <a:lstStyle/>
          <a:p>
            <a:r>
              <a:rPr lang="fr-FR" dirty="0"/>
              <a:t>contient des programmes (exécutables) susceptibles d'être utilisés par tous les utilisateurs de la machine.</a:t>
            </a:r>
          </a:p>
        </p:txBody>
      </p:sp>
      <p:sp>
        <p:nvSpPr>
          <p:cNvPr id="20" name="ZoneTexte 19">
            <a:extLst>
              <a:ext uri="{FF2B5EF4-FFF2-40B4-BE49-F238E27FC236}">
                <a16:creationId xmlns:a16="http://schemas.microsoft.com/office/drawing/2014/main" id="{E311D416-64A6-3561-9DB1-77FE36475412}"/>
              </a:ext>
            </a:extLst>
          </p:cNvPr>
          <p:cNvSpPr txBox="1"/>
          <p:nvPr/>
        </p:nvSpPr>
        <p:spPr>
          <a:xfrm>
            <a:off x="7476599" y="2488960"/>
            <a:ext cx="4175310" cy="369332"/>
          </a:xfrm>
          <a:prstGeom prst="rect">
            <a:avLst/>
          </a:prstGeom>
          <a:noFill/>
        </p:spPr>
        <p:txBody>
          <a:bodyPr wrap="none" rtlCol="0">
            <a:spAutoFit/>
          </a:bodyPr>
          <a:lstStyle/>
          <a:p>
            <a:r>
              <a:rPr lang="fr-MA" b="0" i="0" u="none" strike="noStrike" dirty="0">
                <a:solidFill>
                  <a:srgbClr val="271A38"/>
                </a:solidFill>
                <a:effectLst/>
                <a:latin typeface="Inter"/>
              </a:rPr>
              <a:t>fichiers permettant le démarrage de Linux.</a:t>
            </a:r>
            <a:endParaRPr lang="fr-FR" dirty="0"/>
          </a:p>
        </p:txBody>
      </p:sp>
      <p:sp>
        <p:nvSpPr>
          <p:cNvPr id="21" name="ZoneTexte 20">
            <a:extLst>
              <a:ext uri="{FF2B5EF4-FFF2-40B4-BE49-F238E27FC236}">
                <a16:creationId xmlns:a16="http://schemas.microsoft.com/office/drawing/2014/main" id="{D0717EC3-CDA1-93AF-DBF0-376B822A43E5}"/>
              </a:ext>
            </a:extLst>
          </p:cNvPr>
          <p:cNvSpPr txBox="1"/>
          <p:nvPr/>
        </p:nvSpPr>
        <p:spPr>
          <a:xfrm>
            <a:off x="7503518" y="3520818"/>
            <a:ext cx="3546355" cy="369332"/>
          </a:xfrm>
          <a:prstGeom prst="rect">
            <a:avLst/>
          </a:prstGeom>
          <a:noFill/>
        </p:spPr>
        <p:txBody>
          <a:bodyPr wrap="none" rtlCol="0">
            <a:spAutoFit/>
          </a:bodyPr>
          <a:lstStyle/>
          <a:p>
            <a:r>
              <a:rPr lang="fr-MA" b="0" i="0" u="none" strike="noStrike" dirty="0">
                <a:solidFill>
                  <a:srgbClr val="271A38"/>
                </a:solidFill>
                <a:effectLst/>
                <a:latin typeface="Inter"/>
              </a:rPr>
              <a:t>fichiers contenant les périphériques</a:t>
            </a:r>
            <a:endParaRPr lang="fr-FR" dirty="0"/>
          </a:p>
        </p:txBody>
      </p:sp>
      <p:sp>
        <p:nvSpPr>
          <p:cNvPr id="25" name="ZoneTexte 24">
            <a:extLst>
              <a:ext uri="{FF2B5EF4-FFF2-40B4-BE49-F238E27FC236}">
                <a16:creationId xmlns:a16="http://schemas.microsoft.com/office/drawing/2014/main" id="{BC8F344E-5C7E-2124-2C59-47AC023E8221}"/>
              </a:ext>
            </a:extLst>
          </p:cNvPr>
          <p:cNvSpPr txBox="1"/>
          <p:nvPr/>
        </p:nvSpPr>
        <p:spPr>
          <a:xfrm>
            <a:off x="1547087" y="4950386"/>
            <a:ext cx="2454839" cy="369332"/>
          </a:xfrm>
          <a:prstGeom prst="rect">
            <a:avLst/>
          </a:prstGeom>
          <a:noFill/>
        </p:spPr>
        <p:txBody>
          <a:bodyPr wrap="none" rtlCol="0">
            <a:spAutoFit/>
          </a:bodyPr>
          <a:lstStyle/>
          <a:p>
            <a:r>
              <a:rPr lang="fr-MA" b="0" i="0" u="none" strike="noStrike" dirty="0">
                <a:solidFill>
                  <a:srgbClr val="271A38"/>
                </a:solidFill>
                <a:effectLst/>
                <a:latin typeface="Inter"/>
              </a:rPr>
              <a:t>fichiers de configuration</a:t>
            </a:r>
            <a:endParaRPr lang="fr-FR" dirty="0"/>
          </a:p>
        </p:txBody>
      </p:sp>
      <p:sp>
        <p:nvSpPr>
          <p:cNvPr id="26" name="ZoneTexte 25">
            <a:extLst>
              <a:ext uri="{FF2B5EF4-FFF2-40B4-BE49-F238E27FC236}">
                <a16:creationId xmlns:a16="http://schemas.microsoft.com/office/drawing/2014/main" id="{A69C47E0-A8F7-A2F8-B452-7043E5F4EF11}"/>
              </a:ext>
            </a:extLst>
          </p:cNvPr>
          <p:cNvSpPr txBox="1"/>
          <p:nvPr/>
        </p:nvSpPr>
        <p:spPr>
          <a:xfrm>
            <a:off x="1630018" y="3446653"/>
            <a:ext cx="4465982" cy="1200329"/>
          </a:xfrm>
          <a:prstGeom prst="rect">
            <a:avLst/>
          </a:prstGeom>
          <a:noFill/>
        </p:spPr>
        <p:txBody>
          <a:bodyPr wrap="square" rtlCol="0">
            <a:spAutoFit/>
          </a:bodyPr>
          <a:lstStyle/>
          <a:p>
            <a:r>
              <a:rPr lang="fr-MA" b="0" i="0" u="none" strike="noStrike" dirty="0">
                <a:solidFill>
                  <a:srgbClr val="271A38"/>
                </a:solidFill>
                <a:effectLst/>
                <a:latin typeface="Inter"/>
              </a:rPr>
              <a:t>répertoires personnels des utilisateurs. c'est dans ce dossier que vous placerez vos fichiers personnels. </a:t>
            </a:r>
            <a:r>
              <a:rPr lang="fr-MA" dirty="0">
                <a:solidFill>
                  <a:srgbClr val="271A38"/>
                </a:solidFill>
                <a:latin typeface="Inter"/>
              </a:rPr>
              <a:t>Chaque utilisateur possède son dossier personnel</a:t>
            </a:r>
            <a:endParaRPr lang="fr-FR" dirty="0"/>
          </a:p>
        </p:txBody>
      </p:sp>
      <p:pic>
        <p:nvPicPr>
          <p:cNvPr id="29" name="Image 28">
            <a:extLst>
              <a:ext uri="{FF2B5EF4-FFF2-40B4-BE49-F238E27FC236}">
                <a16:creationId xmlns:a16="http://schemas.microsoft.com/office/drawing/2014/main" id="{5F3288C8-2293-7E83-9A93-5B5D64E32A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4941" y="4646982"/>
            <a:ext cx="878970" cy="636805"/>
          </a:xfrm>
          <a:prstGeom prst="rect">
            <a:avLst/>
          </a:prstGeom>
        </p:spPr>
      </p:pic>
      <p:pic>
        <p:nvPicPr>
          <p:cNvPr id="32" name="Image 31">
            <a:extLst>
              <a:ext uri="{FF2B5EF4-FFF2-40B4-BE49-F238E27FC236}">
                <a16:creationId xmlns:a16="http://schemas.microsoft.com/office/drawing/2014/main" id="{876500EA-6E6F-00B7-88F3-AB7B6482F3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418" y="5665970"/>
            <a:ext cx="895400" cy="694392"/>
          </a:xfrm>
          <a:prstGeom prst="rect">
            <a:avLst/>
          </a:prstGeom>
        </p:spPr>
      </p:pic>
      <p:sp>
        <p:nvSpPr>
          <p:cNvPr id="35" name="ZoneTexte 34">
            <a:extLst>
              <a:ext uri="{FF2B5EF4-FFF2-40B4-BE49-F238E27FC236}">
                <a16:creationId xmlns:a16="http://schemas.microsoft.com/office/drawing/2014/main" id="{EE80A750-C929-316A-CC65-666C94A18458}"/>
              </a:ext>
            </a:extLst>
          </p:cNvPr>
          <p:cNvSpPr txBox="1"/>
          <p:nvPr/>
        </p:nvSpPr>
        <p:spPr>
          <a:xfrm>
            <a:off x="7533184" y="4475632"/>
            <a:ext cx="4465982" cy="923330"/>
          </a:xfrm>
          <a:prstGeom prst="rect">
            <a:avLst/>
          </a:prstGeom>
          <a:noFill/>
        </p:spPr>
        <p:txBody>
          <a:bodyPr wrap="square" rtlCol="0">
            <a:spAutoFit/>
          </a:bodyPr>
          <a:lstStyle/>
          <a:p>
            <a:r>
              <a:rPr lang="fr-MA" b="0" i="0" u="none" strike="noStrike" dirty="0">
                <a:solidFill>
                  <a:srgbClr val="271A38"/>
                </a:solidFill>
                <a:effectLst/>
                <a:latin typeface="Inter"/>
              </a:rPr>
              <a:t>dossier contenant les bibliothèques partagées (généralement des fichiers </a:t>
            </a:r>
            <a:r>
              <a:rPr lang="fr-MA" dirty="0"/>
              <a:t>.</a:t>
            </a:r>
            <a:r>
              <a:rPr lang="fr-MA" dirty="0" err="1"/>
              <a:t>so</a:t>
            </a:r>
            <a:r>
              <a:rPr lang="fr-MA" b="0" i="0" u="none" strike="noStrike" dirty="0">
                <a:solidFill>
                  <a:srgbClr val="271A38"/>
                </a:solidFill>
                <a:effectLst/>
                <a:latin typeface="Inter"/>
              </a:rPr>
              <a:t>) utilisées par les programmes. </a:t>
            </a:r>
            <a:endParaRPr lang="fr-FR" dirty="0"/>
          </a:p>
        </p:txBody>
      </p:sp>
      <p:sp>
        <p:nvSpPr>
          <p:cNvPr id="36" name="ZoneTexte 35">
            <a:extLst>
              <a:ext uri="{FF2B5EF4-FFF2-40B4-BE49-F238E27FC236}">
                <a16:creationId xmlns:a16="http://schemas.microsoft.com/office/drawing/2014/main" id="{21D263AE-B827-51BE-6506-F47E966122BB}"/>
              </a:ext>
            </a:extLst>
          </p:cNvPr>
          <p:cNvSpPr txBox="1"/>
          <p:nvPr/>
        </p:nvSpPr>
        <p:spPr>
          <a:xfrm>
            <a:off x="1687370" y="5892948"/>
            <a:ext cx="3411318" cy="369332"/>
          </a:xfrm>
          <a:prstGeom prst="rect">
            <a:avLst/>
          </a:prstGeom>
          <a:noFill/>
        </p:spPr>
        <p:txBody>
          <a:bodyPr wrap="none" rtlCol="0">
            <a:spAutoFit/>
          </a:bodyPr>
          <a:lstStyle/>
          <a:p>
            <a:r>
              <a:rPr lang="fr-MA" b="0" i="0" u="none" strike="noStrike" dirty="0">
                <a:solidFill>
                  <a:srgbClr val="271A38"/>
                </a:solidFill>
                <a:effectLst/>
                <a:latin typeface="Inter"/>
              </a:rPr>
              <a:t>contient des informations système</a:t>
            </a:r>
            <a:endParaRPr lang="fr-FR" dirty="0"/>
          </a:p>
        </p:txBody>
      </p:sp>
    </p:spTree>
    <p:extLst>
      <p:ext uri="{BB962C8B-B14F-4D97-AF65-F5344CB8AC3E}">
        <p14:creationId xmlns:p14="http://schemas.microsoft.com/office/powerpoint/2010/main" val="366064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5" grpId="0"/>
      <p:bldP spid="26"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26</a:t>
            </a:fld>
            <a:endParaRPr lang="en-US"/>
          </a:p>
        </p:txBody>
      </p:sp>
      <p:pic>
        <p:nvPicPr>
          <p:cNvPr id="7" name="Image 6">
            <a:extLst>
              <a:ext uri="{FF2B5EF4-FFF2-40B4-BE49-F238E27FC236}">
                <a16:creationId xmlns:a16="http://schemas.microsoft.com/office/drawing/2014/main" id="{03F8996C-D64F-F284-5DA0-84FE4DF5E0AF}"/>
              </a:ext>
            </a:extLst>
          </p:cNvPr>
          <p:cNvPicPr>
            <a:picLocks noChangeAspect="1"/>
          </p:cNvPicPr>
          <p:nvPr/>
        </p:nvPicPr>
        <p:blipFill rotWithShape="1">
          <a:blip r:embed="rId2">
            <a:extLst>
              <a:ext uri="{28A0092B-C50C-407E-A947-70E740481C1C}">
                <a14:useLocalDpi xmlns:a14="http://schemas.microsoft.com/office/drawing/2010/main" val="0"/>
              </a:ext>
            </a:extLst>
          </a:blip>
          <a:srcRect t="4314"/>
          <a:stretch/>
        </p:blipFill>
        <p:spPr>
          <a:xfrm>
            <a:off x="1111171" y="48054"/>
            <a:ext cx="8750460" cy="6845446"/>
          </a:xfrm>
          <a:prstGeom prst="rect">
            <a:avLst/>
          </a:prstGeom>
        </p:spPr>
      </p:pic>
    </p:spTree>
    <p:extLst>
      <p:ext uri="{BB962C8B-B14F-4D97-AF65-F5344CB8AC3E}">
        <p14:creationId xmlns:p14="http://schemas.microsoft.com/office/powerpoint/2010/main" val="1523171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27</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2227918" cy="369332"/>
          </a:xfrm>
          <a:prstGeom prst="rect">
            <a:avLst/>
          </a:prstGeom>
          <a:noFill/>
        </p:spPr>
        <p:txBody>
          <a:bodyPr wrap="none" rtlCol="0">
            <a:spAutoFit/>
          </a:bodyPr>
          <a:lstStyle/>
          <a:p>
            <a:r>
              <a:rPr lang="fr-FR" b="1" dirty="0">
                <a:solidFill>
                  <a:srgbClr val="C00000"/>
                </a:solidFill>
              </a:rPr>
              <a:t>2.3. Arborescence </a:t>
            </a:r>
          </a:p>
        </p:txBody>
      </p:sp>
      <p:sp>
        <p:nvSpPr>
          <p:cNvPr id="6" name="ZoneTexte 5">
            <a:extLst>
              <a:ext uri="{FF2B5EF4-FFF2-40B4-BE49-F238E27FC236}">
                <a16:creationId xmlns:a16="http://schemas.microsoft.com/office/drawing/2014/main" id="{CD8C6618-5646-8310-C819-A7E0B1F7D1DD}"/>
              </a:ext>
            </a:extLst>
          </p:cNvPr>
          <p:cNvSpPr txBox="1"/>
          <p:nvPr/>
        </p:nvSpPr>
        <p:spPr>
          <a:xfrm>
            <a:off x="2597727" y="2173836"/>
            <a:ext cx="5758949" cy="369332"/>
          </a:xfrm>
          <a:prstGeom prst="rect">
            <a:avLst/>
          </a:prstGeom>
          <a:noFill/>
        </p:spPr>
        <p:txBody>
          <a:bodyPr wrap="none" rtlCol="0">
            <a:spAutoFit/>
          </a:bodyPr>
          <a:lstStyle/>
          <a:p>
            <a:r>
              <a:rPr lang="fr-FR" b="1" dirty="0" err="1"/>
              <a:t>pwd</a:t>
            </a:r>
            <a:r>
              <a:rPr lang="fr-FR" b="1" dirty="0"/>
              <a:t>(</a:t>
            </a:r>
            <a:r>
              <a:rPr lang="fr-FR" b="1" dirty="0" err="1"/>
              <a:t>Print</a:t>
            </a:r>
            <a:r>
              <a:rPr lang="fr-FR" b="1" dirty="0"/>
              <a:t> </a:t>
            </a:r>
            <a:r>
              <a:rPr lang="fr-FR" b="1" dirty="0" err="1"/>
              <a:t>Working</a:t>
            </a:r>
            <a:r>
              <a:rPr lang="fr-FR" b="1" dirty="0"/>
              <a:t> Directory) &amp; </a:t>
            </a:r>
            <a:r>
              <a:rPr lang="fr-FR" b="1" dirty="0" err="1"/>
              <a:t>which</a:t>
            </a:r>
            <a:r>
              <a:rPr lang="fr-FR" b="1" dirty="0"/>
              <a:t> </a:t>
            </a:r>
            <a:r>
              <a:rPr lang="fr-FR" dirty="0"/>
              <a:t>: Où suis-je ?</a:t>
            </a:r>
          </a:p>
        </p:txBody>
      </p:sp>
      <p:sp>
        <p:nvSpPr>
          <p:cNvPr id="20" name="ZoneTexte 19">
            <a:extLst>
              <a:ext uri="{FF2B5EF4-FFF2-40B4-BE49-F238E27FC236}">
                <a16:creationId xmlns:a16="http://schemas.microsoft.com/office/drawing/2014/main" id="{32C7E45B-89AC-B9E0-431A-199AE87DFC2F}"/>
              </a:ext>
            </a:extLst>
          </p:cNvPr>
          <p:cNvSpPr txBox="1"/>
          <p:nvPr/>
        </p:nvSpPr>
        <p:spPr>
          <a:xfrm>
            <a:off x="2597727" y="2607028"/>
            <a:ext cx="6281304" cy="646331"/>
          </a:xfrm>
          <a:prstGeom prst="rect">
            <a:avLst/>
          </a:prstGeom>
          <a:noFill/>
        </p:spPr>
        <p:txBody>
          <a:bodyPr wrap="square">
            <a:spAutoFit/>
          </a:bodyPr>
          <a:lstStyle/>
          <a:p>
            <a:r>
              <a:rPr lang="fr-FR" dirty="0"/>
              <a:t> </a:t>
            </a:r>
            <a:r>
              <a:rPr lang="fr-FR" dirty="0" err="1"/>
              <a:t>pwd</a:t>
            </a:r>
            <a:r>
              <a:rPr lang="fr-FR" dirty="0"/>
              <a:t> : Permet de savoir dans quel répertoire nous nous trouvons</a:t>
            </a:r>
          </a:p>
        </p:txBody>
      </p:sp>
      <p:pic>
        <p:nvPicPr>
          <p:cNvPr id="25" name="Image 24">
            <a:extLst>
              <a:ext uri="{FF2B5EF4-FFF2-40B4-BE49-F238E27FC236}">
                <a16:creationId xmlns:a16="http://schemas.microsoft.com/office/drawing/2014/main" id="{0D41A35C-84E9-3B27-17D7-EE7030EBF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958" y="3317219"/>
            <a:ext cx="4660900" cy="876300"/>
          </a:xfrm>
          <a:prstGeom prst="rect">
            <a:avLst/>
          </a:prstGeom>
        </p:spPr>
      </p:pic>
      <p:sp>
        <p:nvSpPr>
          <p:cNvPr id="26" name="ZoneTexte 25">
            <a:extLst>
              <a:ext uri="{FF2B5EF4-FFF2-40B4-BE49-F238E27FC236}">
                <a16:creationId xmlns:a16="http://schemas.microsoft.com/office/drawing/2014/main" id="{49712F48-1FDF-C4CC-F23F-85A9E2CC9A4B}"/>
              </a:ext>
            </a:extLst>
          </p:cNvPr>
          <p:cNvSpPr txBox="1"/>
          <p:nvPr/>
        </p:nvSpPr>
        <p:spPr>
          <a:xfrm>
            <a:off x="2616833" y="4357984"/>
            <a:ext cx="6281304" cy="369332"/>
          </a:xfrm>
          <a:prstGeom prst="rect">
            <a:avLst/>
          </a:prstGeom>
          <a:noFill/>
        </p:spPr>
        <p:txBody>
          <a:bodyPr wrap="square">
            <a:spAutoFit/>
          </a:bodyPr>
          <a:lstStyle/>
          <a:p>
            <a:r>
              <a:rPr lang="fr-FR" dirty="0"/>
              <a:t> </a:t>
            </a:r>
            <a:r>
              <a:rPr lang="fr-FR" b="1" dirty="0" err="1"/>
              <a:t>which</a:t>
            </a:r>
            <a:r>
              <a:rPr lang="fr-FR" dirty="0"/>
              <a:t> : Permet de trouver l’emplacement d’une commande</a:t>
            </a:r>
          </a:p>
        </p:txBody>
      </p:sp>
      <p:pic>
        <p:nvPicPr>
          <p:cNvPr id="29" name="Image 28">
            <a:extLst>
              <a:ext uri="{FF2B5EF4-FFF2-40B4-BE49-F238E27FC236}">
                <a16:creationId xmlns:a16="http://schemas.microsoft.com/office/drawing/2014/main" id="{A35753FE-7068-97CC-BC0C-3DE68740A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958" y="5007453"/>
            <a:ext cx="4749800" cy="825500"/>
          </a:xfrm>
          <a:prstGeom prst="rect">
            <a:avLst/>
          </a:prstGeom>
        </p:spPr>
      </p:pic>
    </p:spTree>
    <p:extLst>
      <p:ext uri="{BB962C8B-B14F-4D97-AF65-F5344CB8AC3E}">
        <p14:creationId xmlns:p14="http://schemas.microsoft.com/office/powerpoint/2010/main" val="4212229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28</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2227918" cy="369332"/>
          </a:xfrm>
          <a:prstGeom prst="rect">
            <a:avLst/>
          </a:prstGeom>
          <a:noFill/>
        </p:spPr>
        <p:txBody>
          <a:bodyPr wrap="none" rtlCol="0">
            <a:spAutoFit/>
          </a:bodyPr>
          <a:lstStyle/>
          <a:p>
            <a:r>
              <a:rPr lang="fr-FR" b="1" dirty="0">
                <a:solidFill>
                  <a:srgbClr val="C00000"/>
                </a:solidFill>
              </a:rPr>
              <a:t>2.3. Arborescence </a:t>
            </a:r>
          </a:p>
        </p:txBody>
      </p:sp>
      <p:sp>
        <p:nvSpPr>
          <p:cNvPr id="6" name="ZoneTexte 5">
            <a:extLst>
              <a:ext uri="{FF2B5EF4-FFF2-40B4-BE49-F238E27FC236}">
                <a16:creationId xmlns:a16="http://schemas.microsoft.com/office/drawing/2014/main" id="{CD8C6618-5646-8310-C819-A7E0B1F7D1DD}"/>
              </a:ext>
            </a:extLst>
          </p:cNvPr>
          <p:cNvSpPr txBox="1"/>
          <p:nvPr/>
        </p:nvSpPr>
        <p:spPr>
          <a:xfrm>
            <a:off x="2597728" y="2173836"/>
            <a:ext cx="7751618" cy="646331"/>
          </a:xfrm>
          <a:prstGeom prst="rect">
            <a:avLst/>
          </a:prstGeom>
          <a:noFill/>
        </p:spPr>
        <p:txBody>
          <a:bodyPr wrap="square" rtlCol="0">
            <a:spAutoFit/>
          </a:bodyPr>
          <a:lstStyle/>
          <a:p>
            <a:r>
              <a:rPr lang="fr-FR" b="1" dirty="0"/>
              <a:t>ls(</a:t>
            </a:r>
            <a:r>
              <a:rPr lang="fr-FR" b="1" dirty="0" err="1"/>
              <a:t>list</a:t>
            </a:r>
            <a:r>
              <a:rPr lang="fr-FR" b="1" dirty="0"/>
              <a:t>) </a:t>
            </a:r>
            <a:r>
              <a:rPr lang="fr-FR" dirty="0"/>
              <a:t>: Permet de lister les fichiers et les répertoires contenus dans un dossier</a:t>
            </a:r>
          </a:p>
        </p:txBody>
      </p:sp>
      <p:sp>
        <p:nvSpPr>
          <p:cNvPr id="5" name="ZoneTexte 4">
            <a:extLst>
              <a:ext uri="{FF2B5EF4-FFF2-40B4-BE49-F238E27FC236}">
                <a16:creationId xmlns:a16="http://schemas.microsoft.com/office/drawing/2014/main" id="{F8685E7F-D8F5-5DF9-4ECF-4CAFA5B625E0}"/>
              </a:ext>
            </a:extLst>
          </p:cNvPr>
          <p:cNvSpPr txBox="1"/>
          <p:nvPr/>
        </p:nvSpPr>
        <p:spPr>
          <a:xfrm>
            <a:off x="2616833" y="2982255"/>
            <a:ext cx="4685898" cy="369332"/>
          </a:xfrm>
          <a:prstGeom prst="rect">
            <a:avLst/>
          </a:prstGeom>
          <a:noFill/>
        </p:spPr>
        <p:txBody>
          <a:bodyPr wrap="none" rtlCol="0">
            <a:spAutoFit/>
          </a:bodyPr>
          <a:lstStyle/>
          <a:p>
            <a:r>
              <a:rPr lang="fr-FR" b="1" dirty="0"/>
              <a:t>cd(Change Directory) </a:t>
            </a:r>
            <a:r>
              <a:rPr lang="fr-FR" dirty="0"/>
              <a:t>: changer de dossier</a:t>
            </a:r>
          </a:p>
        </p:txBody>
      </p:sp>
      <p:pic>
        <p:nvPicPr>
          <p:cNvPr id="10" name="Image 9">
            <a:extLst>
              <a:ext uri="{FF2B5EF4-FFF2-40B4-BE49-F238E27FC236}">
                <a16:creationId xmlns:a16="http://schemas.microsoft.com/office/drawing/2014/main" id="{A4DA11D2-2544-735D-884D-395C457A3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016" y="3493431"/>
            <a:ext cx="4660900" cy="1485900"/>
          </a:xfrm>
          <a:prstGeom prst="rect">
            <a:avLst/>
          </a:prstGeom>
        </p:spPr>
      </p:pic>
    </p:spTree>
    <p:extLst>
      <p:ext uri="{BB962C8B-B14F-4D97-AF65-F5344CB8AC3E}">
        <p14:creationId xmlns:p14="http://schemas.microsoft.com/office/powerpoint/2010/main" val="2276191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29</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2227918" cy="369332"/>
          </a:xfrm>
          <a:prstGeom prst="rect">
            <a:avLst/>
          </a:prstGeom>
          <a:noFill/>
        </p:spPr>
        <p:txBody>
          <a:bodyPr wrap="none" rtlCol="0">
            <a:spAutoFit/>
          </a:bodyPr>
          <a:lstStyle/>
          <a:p>
            <a:r>
              <a:rPr lang="fr-FR" b="1" dirty="0">
                <a:solidFill>
                  <a:srgbClr val="C00000"/>
                </a:solidFill>
              </a:rPr>
              <a:t>2.3. Arborescence </a:t>
            </a:r>
          </a:p>
        </p:txBody>
      </p:sp>
      <p:sp>
        <p:nvSpPr>
          <p:cNvPr id="7" name="ZoneTexte 6">
            <a:extLst>
              <a:ext uri="{FF2B5EF4-FFF2-40B4-BE49-F238E27FC236}">
                <a16:creationId xmlns:a16="http://schemas.microsoft.com/office/drawing/2014/main" id="{19119DE6-AF2A-AF52-5156-05ED2C5FE5CA}"/>
              </a:ext>
            </a:extLst>
          </p:cNvPr>
          <p:cNvSpPr txBox="1"/>
          <p:nvPr/>
        </p:nvSpPr>
        <p:spPr>
          <a:xfrm>
            <a:off x="3727714" y="2015213"/>
            <a:ext cx="3724096" cy="369332"/>
          </a:xfrm>
          <a:prstGeom prst="rect">
            <a:avLst/>
          </a:prstGeom>
          <a:noFill/>
        </p:spPr>
        <p:txBody>
          <a:bodyPr wrap="none" rtlCol="0">
            <a:spAutoFit/>
          </a:bodyPr>
          <a:lstStyle/>
          <a:p>
            <a:r>
              <a:rPr lang="fr-FR" b="1" dirty="0"/>
              <a:t>Chemin relatif vs chemin absolu</a:t>
            </a:r>
          </a:p>
        </p:txBody>
      </p:sp>
      <p:sp>
        <p:nvSpPr>
          <p:cNvPr id="11" name="ZoneTexte 10">
            <a:extLst>
              <a:ext uri="{FF2B5EF4-FFF2-40B4-BE49-F238E27FC236}">
                <a16:creationId xmlns:a16="http://schemas.microsoft.com/office/drawing/2014/main" id="{AB6B829C-794F-AAFA-3527-82D239C62606}"/>
              </a:ext>
            </a:extLst>
          </p:cNvPr>
          <p:cNvSpPr txBox="1"/>
          <p:nvPr/>
        </p:nvSpPr>
        <p:spPr>
          <a:xfrm>
            <a:off x="557262" y="2690253"/>
            <a:ext cx="4487422" cy="646331"/>
          </a:xfrm>
          <a:prstGeom prst="rect">
            <a:avLst/>
          </a:prstGeom>
          <a:noFill/>
        </p:spPr>
        <p:txBody>
          <a:bodyPr wrap="square" rtlCol="0">
            <a:spAutoFit/>
          </a:bodyPr>
          <a:lstStyle/>
          <a:p>
            <a:r>
              <a:rPr lang="fr-MA" b="0" i="0" u="none" strike="noStrike" dirty="0">
                <a:solidFill>
                  <a:srgbClr val="271A38"/>
                </a:solidFill>
                <a:effectLst/>
                <a:latin typeface="Inter"/>
              </a:rPr>
              <a:t>Un chemin relatif est un chemin qui dépend du dossier dans lequel vous vous trouvez.</a:t>
            </a:r>
            <a:endParaRPr lang="fr-FR" dirty="0"/>
          </a:p>
        </p:txBody>
      </p:sp>
      <p:sp>
        <p:nvSpPr>
          <p:cNvPr id="13" name="ZoneTexte 12">
            <a:extLst>
              <a:ext uri="{FF2B5EF4-FFF2-40B4-BE49-F238E27FC236}">
                <a16:creationId xmlns:a16="http://schemas.microsoft.com/office/drawing/2014/main" id="{A0274097-67D5-D564-015C-1C0968142577}"/>
              </a:ext>
            </a:extLst>
          </p:cNvPr>
          <p:cNvSpPr txBox="1"/>
          <p:nvPr/>
        </p:nvSpPr>
        <p:spPr>
          <a:xfrm>
            <a:off x="5968111" y="2690253"/>
            <a:ext cx="6281304" cy="923330"/>
          </a:xfrm>
          <a:prstGeom prst="rect">
            <a:avLst/>
          </a:prstGeom>
          <a:noFill/>
        </p:spPr>
        <p:txBody>
          <a:bodyPr wrap="square">
            <a:spAutoFit/>
          </a:bodyPr>
          <a:lstStyle/>
          <a:p>
            <a:pPr algn="l"/>
            <a:r>
              <a:rPr lang="fr-MA" b="0" i="0" u="none" strike="noStrike" dirty="0">
                <a:solidFill>
                  <a:srgbClr val="271A38"/>
                </a:solidFill>
                <a:effectLst/>
                <a:latin typeface="Inter"/>
              </a:rPr>
              <a:t>les chemins absolus fonctionnent quel que soit le dossier dans lequel on se trouve. Un chemin absolu est facile à reconnaître : il commence toujours par la racine (/).</a:t>
            </a:r>
          </a:p>
        </p:txBody>
      </p:sp>
      <p:pic>
        <p:nvPicPr>
          <p:cNvPr id="15" name="Image 14">
            <a:extLst>
              <a:ext uri="{FF2B5EF4-FFF2-40B4-BE49-F238E27FC236}">
                <a16:creationId xmlns:a16="http://schemas.microsoft.com/office/drawing/2014/main" id="{A344F27C-2BF3-55B3-B2C5-1B2A3F41B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75" y="3273129"/>
            <a:ext cx="4358409" cy="3013980"/>
          </a:xfrm>
          <a:prstGeom prst="rect">
            <a:avLst/>
          </a:prstGeom>
        </p:spPr>
      </p:pic>
      <p:pic>
        <p:nvPicPr>
          <p:cNvPr id="18" name="Image 17">
            <a:extLst>
              <a:ext uri="{FF2B5EF4-FFF2-40B4-BE49-F238E27FC236}">
                <a16:creationId xmlns:a16="http://schemas.microsoft.com/office/drawing/2014/main" id="{2FF4EFE1-54A5-9D0F-9D71-377075968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465" y="3613583"/>
            <a:ext cx="5228260" cy="2707160"/>
          </a:xfrm>
          <a:prstGeom prst="rect">
            <a:avLst/>
          </a:prstGeom>
        </p:spPr>
      </p:pic>
    </p:spTree>
    <p:extLst>
      <p:ext uri="{BB962C8B-B14F-4D97-AF65-F5344CB8AC3E}">
        <p14:creationId xmlns:p14="http://schemas.microsoft.com/office/powerpoint/2010/main" val="15969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u contenu 2"/>
          <p:cNvSpPr txBox="1">
            <a:spLocks/>
          </p:cNvSpPr>
          <p:nvPr/>
        </p:nvSpPr>
        <p:spPr>
          <a:xfrm>
            <a:off x="3125337" y="343110"/>
            <a:ext cx="7219666" cy="6122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b="1" dirty="0">
                <a:solidFill>
                  <a:srgbClr val="002060"/>
                </a:solidFill>
              </a:rPr>
              <a:t>Références</a:t>
            </a:r>
          </a:p>
          <a:p>
            <a:pPr algn="l"/>
            <a:endParaRPr lang="fr-FR" sz="4000" b="1" dirty="0"/>
          </a:p>
        </p:txBody>
      </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1379635" y="-12301"/>
            <a:ext cx="828494" cy="2145902"/>
            <a:chOff x="10899278" y="-12302"/>
            <a:chExt cx="1308851" cy="3390085"/>
          </a:xfrm>
        </p:grpSpPr>
        <p:sp>
          <p:nvSpPr>
            <p:cNvPr id="29"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Espace réservé du pied de page 7">
            <a:extLst>
              <a:ext uri="{FF2B5EF4-FFF2-40B4-BE49-F238E27FC236}">
                <a16:creationId xmlns:a16="http://schemas.microsoft.com/office/drawing/2014/main" id="{3F41A3AA-0FAA-F6B3-19CF-E15E7CBB47C0}"/>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9B33FFD8-DF1C-397A-AF7E-6F3576C28E1C}"/>
              </a:ext>
            </a:extLst>
          </p:cNvPr>
          <p:cNvSpPr>
            <a:spLocks noGrp="1"/>
          </p:cNvSpPr>
          <p:nvPr>
            <p:ph type="sldNum" sz="quarter" idx="12"/>
          </p:nvPr>
        </p:nvSpPr>
        <p:spPr/>
        <p:txBody>
          <a:bodyPr/>
          <a:lstStyle/>
          <a:p>
            <a:fld id="{14385F30-F5BB-45A0-A756-346F67DA10C3}" type="slidenum">
              <a:rPr lang="en-US" smtClean="0"/>
              <a:t>3</a:t>
            </a:fld>
            <a:endParaRPr lang="en-US"/>
          </a:p>
        </p:txBody>
      </p:sp>
      <p:pic>
        <p:nvPicPr>
          <p:cNvPr id="10" name="Image 9">
            <a:extLst>
              <a:ext uri="{FF2B5EF4-FFF2-40B4-BE49-F238E27FC236}">
                <a16:creationId xmlns:a16="http://schemas.microsoft.com/office/drawing/2014/main" id="{162888E6-F8B8-8D27-7D8E-A5936EAE6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pic>
        <p:nvPicPr>
          <p:cNvPr id="3074" name="Picture 2" descr="Shell Unix | PDF | Interface système | Gnou">
            <a:extLst>
              <a:ext uri="{FF2B5EF4-FFF2-40B4-BE49-F238E27FC236}">
                <a16:creationId xmlns:a16="http://schemas.microsoft.com/office/drawing/2014/main" id="{DA549586-03E6-412D-5EC6-E994313FD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387" y="1255630"/>
            <a:ext cx="3182164" cy="42286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ipts shell - Programmez sous Unix/Linux (sh, ksh, bash) - Exercices et  corrigés (3e édition) - Jean-Marc Baranger, Théo Schomaker - Librairie  Dialogues">
            <a:extLst>
              <a:ext uri="{FF2B5EF4-FFF2-40B4-BE49-F238E27FC236}">
                <a16:creationId xmlns:a16="http://schemas.microsoft.com/office/drawing/2014/main" id="{44813B4E-F02F-499A-490E-793DEECC1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557" y="1288912"/>
            <a:ext cx="3182164" cy="386258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17BB4D3-9A65-AF3C-3164-151FB32D1C58}"/>
              </a:ext>
            </a:extLst>
          </p:cNvPr>
          <p:cNvSpPr txBox="1"/>
          <p:nvPr/>
        </p:nvSpPr>
        <p:spPr>
          <a:xfrm>
            <a:off x="2652084" y="5440372"/>
            <a:ext cx="6283842" cy="646331"/>
          </a:xfrm>
          <a:prstGeom prst="rect">
            <a:avLst/>
          </a:prstGeom>
          <a:noFill/>
        </p:spPr>
        <p:txBody>
          <a:bodyPr wrap="square">
            <a:spAutoFit/>
          </a:bodyPr>
          <a:lstStyle/>
          <a:p>
            <a:r>
              <a:rPr lang="fr-FR" dirty="0">
                <a:hlinkClick r:id="rId5"/>
              </a:rPr>
              <a:t>https://openclassrooms.com/fr/courses/43538-reprenez-le-controle-a-laide-de-linux</a:t>
            </a:r>
            <a:endParaRPr lang="fr-FR" dirty="0"/>
          </a:p>
        </p:txBody>
      </p:sp>
    </p:spTree>
    <p:extLst>
      <p:ext uri="{BB962C8B-B14F-4D97-AF65-F5344CB8AC3E}">
        <p14:creationId xmlns:p14="http://schemas.microsoft.com/office/powerpoint/2010/main" val="3493490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30</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3467616" cy="369332"/>
          </a:xfrm>
          <a:prstGeom prst="rect">
            <a:avLst/>
          </a:prstGeom>
          <a:noFill/>
        </p:spPr>
        <p:txBody>
          <a:bodyPr wrap="none" rtlCol="0">
            <a:spAutoFit/>
          </a:bodyPr>
          <a:lstStyle/>
          <a:p>
            <a:r>
              <a:rPr lang="fr-FR" b="1" dirty="0">
                <a:solidFill>
                  <a:srgbClr val="C00000"/>
                </a:solidFill>
              </a:rPr>
              <a:t>2.4. Manipulation des fichiers </a:t>
            </a:r>
          </a:p>
        </p:txBody>
      </p:sp>
      <p:sp>
        <p:nvSpPr>
          <p:cNvPr id="7" name="ZoneTexte 6">
            <a:extLst>
              <a:ext uri="{FF2B5EF4-FFF2-40B4-BE49-F238E27FC236}">
                <a16:creationId xmlns:a16="http://schemas.microsoft.com/office/drawing/2014/main" id="{19119DE6-AF2A-AF52-5156-05ED2C5FE5CA}"/>
              </a:ext>
            </a:extLst>
          </p:cNvPr>
          <p:cNvSpPr txBox="1"/>
          <p:nvPr/>
        </p:nvSpPr>
        <p:spPr>
          <a:xfrm>
            <a:off x="3081107" y="2619740"/>
            <a:ext cx="5134739" cy="369332"/>
          </a:xfrm>
          <a:prstGeom prst="rect">
            <a:avLst/>
          </a:prstGeom>
          <a:noFill/>
        </p:spPr>
        <p:txBody>
          <a:bodyPr wrap="none" rtlCol="0">
            <a:spAutoFit/>
          </a:bodyPr>
          <a:lstStyle/>
          <a:p>
            <a:pPr algn="l"/>
            <a:r>
              <a:rPr lang="fr-MA" b="1" i="0" u="none" strike="noStrike" dirty="0" err="1">
                <a:solidFill>
                  <a:srgbClr val="271A38"/>
                </a:solidFill>
                <a:effectLst/>
              </a:rPr>
              <a:t>touch</a:t>
            </a:r>
            <a:r>
              <a:rPr lang="fr-MA" b="1" i="0" u="none" strike="noStrike" dirty="0">
                <a:solidFill>
                  <a:srgbClr val="271A38"/>
                </a:solidFill>
                <a:effectLst/>
              </a:rPr>
              <a:t> &amp; </a:t>
            </a:r>
            <a:r>
              <a:rPr lang="fr-MA" b="1" i="0" u="none" strike="noStrike" dirty="0" err="1">
                <a:solidFill>
                  <a:srgbClr val="271A38"/>
                </a:solidFill>
                <a:effectLst/>
              </a:rPr>
              <a:t>mkdir</a:t>
            </a:r>
            <a:r>
              <a:rPr lang="fr-MA" b="1" i="0" u="none" strike="noStrike" dirty="0">
                <a:solidFill>
                  <a:srgbClr val="271A38"/>
                </a:solidFill>
                <a:effectLst/>
              </a:rPr>
              <a:t> : créer des fichiers et dossiers</a:t>
            </a:r>
          </a:p>
        </p:txBody>
      </p:sp>
      <p:sp>
        <p:nvSpPr>
          <p:cNvPr id="5" name="ZoneTexte 4">
            <a:extLst>
              <a:ext uri="{FF2B5EF4-FFF2-40B4-BE49-F238E27FC236}">
                <a16:creationId xmlns:a16="http://schemas.microsoft.com/office/drawing/2014/main" id="{32334396-16F4-427B-77D8-A7C796CD58A0}"/>
              </a:ext>
            </a:extLst>
          </p:cNvPr>
          <p:cNvSpPr txBox="1"/>
          <p:nvPr/>
        </p:nvSpPr>
        <p:spPr>
          <a:xfrm>
            <a:off x="3081107" y="3112109"/>
            <a:ext cx="4365298" cy="369332"/>
          </a:xfrm>
          <a:prstGeom prst="rect">
            <a:avLst/>
          </a:prstGeom>
          <a:noFill/>
        </p:spPr>
        <p:txBody>
          <a:bodyPr wrap="none" rtlCol="0">
            <a:spAutoFit/>
          </a:bodyPr>
          <a:lstStyle/>
          <a:p>
            <a:r>
              <a:rPr lang="fr-MA" b="1" i="0" u="none" strike="noStrike" dirty="0" err="1">
                <a:solidFill>
                  <a:srgbClr val="271A38"/>
                </a:solidFill>
                <a:effectLst/>
                <a:latin typeface="Arial" panose="020B0604020202020204" pitchFamily="34" charset="0"/>
                <a:cs typeface="Arial" panose="020B0604020202020204" pitchFamily="34" charset="0"/>
              </a:rPr>
              <a:t>cp</a:t>
            </a:r>
            <a:r>
              <a:rPr lang="fr-MA" b="1" i="0" u="none" strike="noStrike" dirty="0">
                <a:solidFill>
                  <a:srgbClr val="271A38"/>
                </a:solidFill>
                <a:effectLst/>
                <a:latin typeface="Arial" panose="020B0604020202020204" pitchFamily="34" charset="0"/>
                <a:cs typeface="Arial" panose="020B0604020202020204" pitchFamily="34" charset="0"/>
              </a:rPr>
              <a:t> &amp; mv : copier et déplacer un fichier</a:t>
            </a:r>
          </a:p>
        </p:txBody>
      </p:sp>
      <p:sp>
        <p:nvSpPr>
          <p:cNvPr id="6" name="ZoneTexte 5">
            <a:extLst>
              <a:ext uri="{FF2B5EF4-FFF2-40B4-BE49-F238E27FC236}">
                <a16:creationId xmlns:a16="http://schemas.microsoft.com/office/drawing/2014/main" id="{F6C22BF3-8302-B794-ABA8-959003F68B54}"/>
              </a:ext>
            </a:extLst>
          </p:cNvPr>
          <p:cNvSpPr txBox="1"/>
          <p:nvPr/>
        </p:nvSpPr>
        <p:spPr>
          <a:xfrm>
            <a:off x="3081107" y="3604478"/>
            <a:ext cx="4442242" cy="369332"/>
          </a:xfrm>
          <a:prstGeom prst="rect">
            <a:avLst/>
          </a:prstGeom>
          <a:noFill/>
        </p:spPr>
        <p:txBody>
          <a:bodyPr wrap="none" rtlCol="0">
            <a:spAutoFit/>
          </a:bodyPr>
          <a:lstStyle/>
          <a:p>
            <a:r>
              <a:rPr lang="fr-MA" b="1" i="0" u="none" strike="noStrike" dirty="0" err="1">
                <a:solidFill>
                  <a:srgbClr val="271A38"/>
                </a:solidFill>
                <a:effectLst/>
                <a:latin typeface="Arial" panose="020B0604020202020204" pitchFamily="34" charset="0"/>
                <a:cs typeface="Arial" panose="020B0604020202020204" pitchFamily="34" charset="0"/>
              </a:rPr>
              <a:t>rm</a:t>
            </a:r>
            <a:r>
              <a:rPr lang="fr-MA" b="1" i="0" u="none" strike="noStrike" dirty="0">
                <a:solidFill>
                  <a:srgbClr val="271A38"/>
                </a:solidFill>
                <a:effectLst/>
                <a:latin typeface="Arial" panose="020B0604020202020204" pitchFamily="34" charset="0"/>
                <a:cs typeface="Arial" panose="020B0604020202020204" pitchFamily="34" charset="0"/>
              </a:rPr>
              <a:t> : supprimer des fichiers et dossiers</a:t>
            </a:r>
          </a:p>
        </p:txBody>
      </p:sp>
      <p:sp>
        <p:nvSpPr>
          <p:cNvPr id="10" name="ZoneTexte 9">
            <a:extLst>
              <a:ext uri="{FF2B5EF4-FFF2-40B4-BE49-F238E27FC236}">
                <a16:creationId xmlns:a16="http://schemas.microsoft.com/office/drawing/2014/main" id="{4B3C7D35-BF9E-0CAB-DF9F-FF58DF5D14EB}"/>
              </a:ext>
            </a:extLst>
          </p:cNvPr>
          <p:cNvSpPr txBox="1"/>
          <p:nvPr/>
        </p:nvSpPr>
        <p:spPr>
          <a:xfrm>
            <a:off x="3081107" y="4122420"/>
            <a:ext cx="5509842" cy="369332"/>
          </a:xfrm>
          <a:prstGeom prst="rect">
            <a:avLst/>
          </a:prstGeom>
          <a:noFill/>
        </p:spPr>
        <p:txBody>
          <a:bodyPr wrap="none" rtlCol="0">
            <a:spAutoFit/>
          </a:bodyPr>
          <a:lstStyle/>
          <a:p>
            <a:r>
              <a:rPr lang="fr-MA" b="1" i="0" u="none" strike="noStrike" dirty="0" err="1">
                <a:solidFill>
                  <a:srgbClr val="271A38"/>
                </a:solidFill>
                <a:effectLst/>
                <a:latin typeface="Arial" panose="020B0604020202020204" pitchFamily="34" charset="0"/>
                <a:cs typeface="Arial" panose="020B0604020202020204" pitchFamily="34" charset="0"/>
              </a:rPr>
              <a:t>head</a:t>
            </a:r>
            <a:r>
              <a:rPr lang="fr-MA" b="1" i="0" u="none" strike="noStrike" dirty="0">
                <a:solidFill>
                  <a:srgbClr val="271A38"/>
                </a:solidFill>
                <a:effectLst/>
                <a:latin typeface="Arial" panose="020B0604020202020204" pitchFamily="34" charset="0"/>
                <a:cs typeface="Arial" panose="020B0604020202020204" pitchFamily="34" charset="0"/>
              </a:rPr>
              <a:t> &amp; </a:t>
            </a:r>
            <a:r>
              <a:rPr lang="fr-MA" b="1" i="0" u="none" strike="noStrike" dirty="0" err="1">
                <a:solidFill>
                  <a:srgbClr val="271A38"/>
                </a:solidFill>
                <a:effectLst/>
                <a:latin typeface="Arial" panose="020B0604020202020204" pitchFamily="34" charset="0"/>
                <a:cs typeface="Arial" panose="020B0604020202020204" pitchFamily="34" charset="0"/>
              </a:rPr>
              <a:t>tail</a:t>
            </a:r>
            <a:r>
              <a:rPr lang="fr-MA" b="1" i="0" u="none" strike="noStrike" dirty="0">
                <a:solidFill>
                  <a:srgbClr val="271A38"/>
                </a:solidFill>
                <a:effectLst/>
                <a:latin typeface="Arial" panose="020B0604020202020204" pitchFamily="34" charset="0"/>
                <a:cs typeface="Arial" panose="020B0604020202020204" pitchFamily="34" charset="0"/>
              </a:rPr>
              <a:t> : afficher le début et la fin d'un fichier</a:t>
            </a:r>
          </a:p>
        </p:txBody>
      </p:sp>
      <p:sp>
        <p:nvSpPr>
          <p:cNvPr id="12" name="ZoneTexte 11">
            <a:extLst>
              <a:ext uri="{FF2B5EF4-FFF2-40B4-BE49-F238E27FC236}">
                <a16:creationId xmlns:a16="http://schemas.microsoft.com/office/drawing/2014/main" id="{A8EFC137-5FF4-000A-7002-1D18A3AD7ABE}"/>
              </a:ext>
            </a:extLst>
          </p:cNvPr>
          <p:cNvSpPr txBox="1"/>
          <p:nvPr/>
        </p:nvSpPr>
        <p:spPr>
          <a:xfrm>
            <a:off x="3081107" y="4640362"/>
            <a:ext cx="3403496" cy="369332"/>
          </a:xfrm>
          <a:prstGeom prst="rect">
            <a:avLst/>
          </a:prstGeom>
          <a:noFill/>
        </p:spPr>
        <p:txBody>
          <a:bodyPr wrap="none" rtlCol="0">
            <a:spAutoFit/>
          </a:bodyPr>
          <a:lstStyle/>
          <a:p>
            <a:pPr algn="l"/>
            <a:r>
              <a:rPr lang="fr-MA" b="1" i="0" u="none" strike="noStrike" dirty="0">
                <a:solidFill>
                  <a:srgbClr val="271A38"/>
                </a:solidFill>
                <a:effectLst/>
                <a:latin typeface="Arial" panose="020B0604020202020204" pitchFamily="34" charset="0"/>
                <a:cs typeface="Arial" panose="020B0604020202020204" pitchFamily="34" charset="0"/>
              </a:rPr>
              <a:t>cat &amp; </a:t>
            </a:r>
            <a:r>
              <a:rPr lang="fr-MA" b="1" i="0" u="none" strike="noStrike" dirty="0" err="1">
                <a:solidFill>
                  <a:srgbClr val="271A38"/>
                </a:solidFill>
                <a:effectLst/>
                <a:latin typeface="Arial" panose="020B0604020202020204" pitchFamily="34" charset="0"/>
                <a:cs typeface="Arial" panose="020B0604020202020204" pitchFamily="34" charset="0"/>
              </a:rPr>
              <a:t>less</a:t>
            </a:r>
            <a:r>
              <a:rPr lang="fr-MA" b="1" i="0" u="none" strike="noStrike" dirty="0">
                <a:solidFill>
                  <a:srgbClr val="271A38"/>
                </a:solidFill>
                <a:effectLst/>
                <a:latin typeface="Arial" panose="020B0604020202020204" pitchFamily="34" charset="0"/>
                <a:cs typeface="Arial" panose="020B0604020202020204" pitchFamily="34" charset="0"/>
              </a:rPr>
              <a:t> : afficher un fichier</a:t>
            </a:r>
          </a:p>
        </p:txBody>
      </p:sp>
    </p:spTree>
    <p:extLst>
      <p:ext uri="{BB962C8B-B14F-4D97-AF65-F5344CB8AC3E}">
        <p14:creationId xmlns:p14="http://schemas.microsoft.com/office/powerpoint/2010/main" val="176547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31</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3685624" cy="369332"/>
          </a:xfrm>
          <a:prstGeom prst="rect">
            <a:avLst/>
          </a:prstGeom>
          <a:noFill/>
        </p:spPr>
        <p:txBody>
          <a:bodyPr wrap="none" rtlCol="0">
            <a:spAutoFit/>
          </a:bodyPr>
          <a:lstStyle/>
          <a:p>
            <a:r>
              <a:rPr lang="fr-FR" b="1" dirty="0">
                <a:solidFill>
                  <a:srgbClr val="C00000"/>
                </a:solidFill>
              </a:rPr>
              <a:t>2.5. Les utilisateurs et les droits</a:t>
            </a:r>
          </a:p>
        </p:txBody>
      </p:sp>
    </p:spTree>
    <p:extLst>
      <p:ext uri="{BB962C8B-B14F-4D97-AF65-F5344CB8AC3E}">
        <p14:creationId xmlns:p14="http://schemas.microsoft.com/office/powerpoint/2010/main" val="2899375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32</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3031599" cy="369332"/>
          </a:xfrm>
          <a:prstGeom prst="rect">
            <a:avLst/>
          </a:prstGeom>
          <a:noFill/>
        </p:spPr>
        <p:txBody>
          <a:bodyPr wrap="none" rtlCol="0">
            <a:spAutoFit/>
          </a:bodyPr>
          <a:lstStyle/>
          <a:p>
            <a:r>
              <a:rPr lang="fr-FR" b="1" dirty="0">
                <a:solidFill>
                  <a:srgbClr val="C00000"/>
                </a:solidFill>
              </a:rPr>
              <a:t>2.6. Recherche de fichiers</a:t>
            </a:r>
          </a:p>
        </p:txBody>
      </p:sp>
    </p:spTree>
    <p:extLst>
      <p:ext uri="{BB962C8B-B14F-4D97-AF65-F5344CB8AC3E}">
        <p14:creationId xmlns:p14="http://schemas.microsoft.com/office/powerpoint/2010/main" val="3308671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33</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3544560" cy="369332"/>
          </a:xfrm>
          <a:prstGeom prst="rect">
            <a:avLst/>
          </a:prstGeom>
          <a:noFill/>
        </p:spPr>
        <p:txBody>
          <a:bodyPr wrap="none" rtlCol="0">
            <a:spAutoFit/>
          </a:bodyPr>
          <a:lstStyle/>
          <a:p>
            <a:r>
              <a:rPr lang="fr-FR" b="1" dirty="0">
                <a:solidFill>
                  <a:srgbClr val="C00000"/>
                </a:solidFill>
              </a:rPr>
              <a:t>2.7. Les flux et les </a:t>
            </a:r>
            <a:r>
              <a:rPr lang="fr-FR" b="1" dirty="0" err="1">
                <a:solidFill>
                  <a:srgbClr val="C00000"/>
                </a:solidFill>
              </a:rPr>
              <a:t>rédirections</a:t>
            </a:r>
            <a:endParaRPr lang="fr-FR" b="1" dirty="0">
              <a:solidFill>
                <a:srgbClr val="C00000"/>
              </a:solidFill>
            </a:endParaRPr>
          </a:p>
        </p:txBody>
      </p:sp>
    </p:spTree>
    <p:extLst>
      <p:ext uri="{BB962C8B-B14F-4D97-AF65-F5344CB8AC3E}">
        <p14:creationId xmlns:p14="http://schemas.microsoft.com/office/powerpoint/2010/main" val="3659995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058069" cy="523220"/>
          </a:xfrm>
          <a:prstGeom prst="rect">
            <a:avLst/>
          </a:prstGeom>
          <a:noFill/>
        </p:spPr>
        <p:txBody>
          <a:bodyPr wrap="none" rtlCol="0">
            <a:spAutoFit/>
          </a:bodyPr>
          <a:lstStyle/>
          <a:p>
            <a:r>
              <a:rPr lang="fr-FR" sz="2800" b="1" dirty="0">
                <a:solidFill>
                  <a:srgbClr val="7030A0"/>
                </a:solidFill>
              </a:rPr>
              <a:t>2. Quelques commandes usuelles </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aux commandes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34</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93D1CCF6-06CD-F2CA-317E-C80CBC623535}"/>
              </a:ext>
            </a:extLst>
          </p:cNvPr>
          <p:cNvSpPr txBox="1"/>
          <p:nvPr/>
        </p:nvSpPr>
        <p:spPr>
          <a:xfrm>
            <a:off x="3339548" y="1642416"/>
            <a:ext cx="5545108" cy="369332"/>
          </a:xfrm>
          <a:prstGeom prst="rect">
            <a:avLst/>
          </a:prstGeom>
          <a:noFill/>
        </p:spPr>
        <p:txBody>
          <a:bodyPr wrap="none" rtlCol="0">
            <a:spAutoFit/>
          </a:bodyPr>
          <a:lstStyle/>
          <a:p>
            <a:r>
              <a:rPr lang="fr-FR" b="1" dirty="0">
                <a:solidFill>
                  <a:srgbClr val="C00000"/>
                </a:solidFill>
              </a:rPr>
              <a:t>2.8. Exécuter un programme à une heure différée</a:t>
            </a:r>
          </a:p>
        </p:txBody>
      </p:sp>
    </p:spTree>
    <p:extLst>
      <p:ext uri="{BB962C8B-B14F-4D97-AF65-F5344CB8AC3E}">
        <p14:creationId xmlns:p14="http://schemas.microsoft.com/office/powerpoint/2010/main" val="414686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4657044" cy="523220"/>
          </a:xfrm>
          <a:prstGeom prst="rect">
            <a:avLst/>
          </a:prstGeom>
          <a:noFill/>
        </p:spPr>
        <p:txBody>
          <a:bodyPr wrap="none" rtlCol="0">
            <a:spAutoFit/>
          </a:bodyPr>
          <a:lstStyle/>
          <a:p>
            <a:r>
              <a:rPr lang="fr-FR" sz="2800" b="1" dirty="0">
                <a:solidFill>
                  <a:srgbClr val="7030A0"/>
                </a:solidFill>
              </a:rPr>
              <a:t>1. Introduction sur le </a:t>
            </a:r>
            <a:r>
              <a:rPr lang="fr-FR" sz="2800" b="1" dirty="0" err="1">
                <a:solidFill>
                  <a:srgbClr val="7030A0"/>
                </a:solidFill>
              </a:rPr>
              <a:t>shell</a:t>
            </a:r>
            <a:endParaRPr lang="fr-FR" sz="2800" b="1" dirty="0">
              <a:solidFill>
                <a:srgbClr val="7030A0"/>
              </a:solidFill>
            </a:endParaRP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35</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290602B2-873C-D9AD-EE96-8CC8B4D0CD48}"/>
              </a:ext>
            </a:extLst>
          </p:cNvPr>
          <p:cNvSpPr txBox="1"/>
          <p:nvPr/>
        </p:nvSpPr>
        <p:spPr>
          <a:xfrm>
            <a:off x="962176" y="1701764"/>
            <a:ext cx="10646495" cy="646331"/>
          </a:xfrm>
          <a:prstGeom prst="rect">
            <a:avLst/>
          </a:prstGeom>
          <a:noFill/>
        </p:spPr>
        <p:txBody>
          <a:bodyPr wrap="square" rtlCol="0">
            <a:spAutoFit/>
          </a:bodyPr>
          <a:lstStyle/>
          <a:p>
            <a:r>
              <a:rPr lang="fr-FR" dirty="0"/>
              <a:t>Le </a:t>
            </a:r>
            <a:r>
              <a:rPr lang="fr-FR" dirty="0" err="1"/>
              <a:t>shell</a:t>
            </a:r>
            <a:r>
              <a:rPr lang="fr-FR" dirty="0"/>
              <a:t> est le programme qui interprète les différentes commandes(</a:t>
            </a:r>
            <a:r>
              <a:rPr lang="fr-FR" dirty="0" err="1"/>
              <a:t>cp</a:t>
            </a:r>
            <a:r>
              <a:rPr lang="fr-FR" dirty="0"/>
              <a:t>, ls …) tapés en ligne de commande . Il existe plusieurs types </a:t>
            </a:r>
            <a:r>
              <a:rPr lang="fr-FR" dirty="0" err="1"/>
              <a:t>deShell</a:t>
            </a:r>
            <a:r>
              <a:rPr lang="fr-FR" dirty="0"/>
              <a:t> : </a:t>
            </a:r>
          </a:p>
        </p:txBody>
      </p:sp>
      <p:sp>
        <p:nvSpPr>
          <p:cNvPr id="7" name="ZoneTexte 6">
            <a:extLst>
              <a:ext uri="{FF2B5EF4-FFF2-40B4-BE49-F238E27FC236}">
                <a16:creationId xmlns:a16="http://schemas.microsoft.com/office/drawing/2014/main" id="{40A6FCC8-3E5C-D7A1-463A-ECBE260E14C5}"/>
              </a:ext>
            </a:extLst>
          </p:cNvPr>
          <p:cNvSpPr txBox="1"/>
          <p:nvPr/>
        </p:nvSpPr>
        <p:spPr>
          <a:xfrm>
            <a:off x="1361442" y="5543940"/>
            <a:ext cx="6283842" cy="646331"/>
          </a:xfrm>
          <a:prstGeom prst="rect">
            <a:avLst/>
          </a:prstGeom>
          <a:noFill/>
        </p:spPr>
        <p:txBody>
          <a:bodyPr wrap="square">
            <a:spAutoFit/>
          </a:bodyPr>
          <a:lstStyle/>
          <a:p>
            <a:pPr marL="285750" indent="-285750">
              <a:buFont typeface="Wingdings" pitchFamily="2" charset="2"/>
              <a:buChar char="Ø"/>
            </a:pPr>
            <a:r>
              <a:rPr lang="fr-FR" dirty="0" err="1"/>
              <a:t>zsh</a:t>
            </a:r>
            <a:r>
              <a:rPr lang="fr-FR" dirty="0"/>
              <a:t> : Z Shell. Shell assez récent reprenant les meilleures idées de </a:t>
            </a:r>
            <a:r>
              <a:rPr lang="fr-FR" dirty="0" err="1"/>
              <a:t>bash</a:t>
            </a:r>
            <a:r>
              <a:rPr lang="fr-FR" dirty="0"/>
              <a:t>, </a:t>
            </a:r>
            <a:r>
              <a:rPr lang="fr-FR" dirty="0" err="1"/>
              <a:t>ksh</a:t>
            </a:r>
            <a:r>
              <a:rPr lang="fr-FR" dirty="0"/>
              <a:t> et </a:t>
            </a:r>
            <a:r>
              <a:rPr lang="fr-FR" dirty="0" err="1"/>
              <a:t>tcsh</a:t>
            </a:r>
            <a:r>
              <a:rPr lang="fr-FR" dirty="0"/>
              <a:t>.</a:t>
            </a:r>
          </a:p>
        </p:txBody>
      </p:sp>
      <p:sp>
        <p:nvSpPr>
          <p:cNvPr id="10" name="ZoneTexte 9">
            <a:extLst>
              <a:ext uri="{FF2B5EF4-FFF2-40B4-BE49-F238E27FC236}">
                <a16:creationId xmlns:a16="http://schemas.microsoft.com/office/drawing/2014/main" id="{3C67C6AB-8A52-7EB8-470F-C55B87C8554C}"/>
              </a:ext>
            </a:extLst>
          </p:cNvPr>
          <p:cNvSpPr txBox="1"/>
          <p:nvPr/>
        </p:nvSpPr>
        <p:spPr>
          <a:xfrm>
            <a:off x="1348409" y="2498232"/>
            <a:ext cx="5197257" cy="369332"/>
          </a:xfrm>
          <a:prstGeom prst="rect">
            <a:avLst/>
          </a:prstGeom>
          <a:noFill/>
        </p:spPr>
        <p:txBody>
          <a:bodyPr wrap="none" rtlCol="0">
            <a:spAutoFit/>
          </a:bodyPr>
          <a:lstStyle/>
          <a:p>
            <a:pPr marL="285750" indent="-285750">
              <a:buFont typeface="Wingdings" pitchFamily="2" charset="2"/>
              <a:buChar char="Ø"/>
            </a:pPr>
            <a:r>
              <a:rPr lang="fr-FR" dirty="0"/>
              <a:t>sh : </a:t>
            </a:r>
            <a:r>
              <a:rPr lang="fr-FR" dirty="0" err="1"/>
              <a:t>Bourne</a:t>
            </a:r>
            <a:r>
              <a:rPr lang="fr-FR" dirty="0"/>
              <a:t> Shell. L'ancêtre de tous les </a:t>
            </a:r>
            <a:r>
              <a:rPr lang="fr-FR" dirty="0" err="1"/>
              <a:t>shells</a:t>
            </a:r>
            <a:r>
              <a:rPr lang="fr-FR" dirty="0"/>
              <a:t>.</a:t>
            </a:r>
          </a:p>
        </p:txBody>
      </p:sp>
      <p:sp>
        <p:nvSpPr>
          <p:cNvPr id="11" name="ZoneTexte 10">
            <a:extLst>
              <a:ext uri="{FF2B5EF4-FFF2-40B4-BE49-F238E27FC236}">
                <a16:creationId xmlns:a16="http://schemas.microsoft.com/office/drawing/2014/main" id="{69952766-C56D-66C3-E3BB-251547294B2E}"/>
              </a:ext>
            </a:extLst>
          </p:cNvPr>
          <p:cNvSpPr txBox="1"/>
          <p:nvPr/>
        </p:nvSpPr>
        <p:spPr>
          <a:xfrm>
            <a:off x="1361442" y="2959897"/>
            <a:ext cx="7378521" cy="646331"/>
          </a:xfrm>
          <a:prstGeom prst="rect">
            <a:avLst/>
          </a:prstGeom>
          <a:noFill/>
        </p:spPr>
        <p:txBody>
          <a:bodyPr wrap="square" rtlCol="0">
            <a:spAutoFit/>
          </a:bodyPr>
          <a:lstStyle/>
          <a:p>
            <a:pPr marL="285750" indent="-285750">
              <a:buFont typeface="Wingdings" pitchFamily="2" charset="2"/>
              <a:buChar char="Ø"/>
            </a:pPr>
            <a:r>
              <a:rPr lang="fr-FR" dirty="0" err="1"/>
              <a:t>bash</a:t>
            </a:r>
            <a:r>
              <a:rPr lang="fr-FR" dirty="0"/>
              <a:t> : </a:t>
            </a:r>
            <a:r>
              <a:rPr lang="fr-FR" dirty="0" err="1"/>
              <a:t>Bourne</a:t>
            </a:r>
            <a:r>
              <a:rPr lang="fr-FR" dirty="0"/>
              <a:t> </a:t>
            </a:r>
            <a:r>
              <a:rPr lang="fr-FR" dirty="0" err="1"/>
              <a:t>Again</a:t>
            </a:r>
            <a:r>
              <a:rPr lang="fr-FR" dirty="0"/>
              <a:t> Shell. Une amélioration du </a:t>
            </a:r>
            <a:r>
              <a:rPr lang="fr-FR" dirty="0" err="1"/>
              <a:t>Bourne</a:t>
            </a:r>
            <a:r>
              <a:rPr lang="fr-FR" dirty="0"/>
              <a:t> Shell, disponible par défaut sous Linux et Mac OS X.</a:t>
            </a:r>
          </a:p>
        </p:txBody>
      </p:sp>
      <p:sp>
        <p:nvSpPr>
          <p:cNvPr id="12" name="ZoneTexte 11">
            <a:extLst>
              <a:ext uri="{FF2B5EF4-FFF2-40B4-BE49-F238E27FC236}">
                <a16:creationId xmlns:a16="http://schemas.microsoft.com/office/drawing/2014/main" id="{D36C22B5-F9D8-A756-D2AE-C1AC0E4E14FB}"/>
              </a:ext>
            </a:extLst>
          </p:cNvPr>
          <p:cNvSpPr txBox="1"/>
          <p:nvPr/>
        </p:nvSpPr>
        <p:spPr>
          <a:xfrm>
            <a:off x="1361443" y="3718265"/>
            <a:ext cx="8452408" cy="646331"/>
          </a:xfrm>
          <a:prstGeom prst="rect">
            <a:avLst/>
          </a:prstGeom>
          <a:noFill/>
        </p:spPr>
        <p:txBody>
          <a:bodyPr wrap="square" rtlCol="0">
            <a:spAutoFit/>
          </a:bodyPr>
          <a:lstStyle/>
          <a:p>
            <a:pPr marL="285750" indent="-285750">
              <a:buFont typeface="Wingdings" pitchFamily="2" charset="2"/>
              <a:buChar char="Ø"/>
            </a:pPr>
            <a:r>
              <a:rPr lang="fr-FR" dirty="0" err="1"/>
              <a:t>ksh</a:t>
            </a:r>
            <a:r>
              <a:rPr lang="fr-FR" dirty="0"/>
              <a:t> : Korn Shell. Un </a:t>
            </a:r>
            <a:r>
              <a:rPr lang="fr-FR" dirty="0" err="1"/>
              <a:t>shell</a:t>
            </a:r>
            <a:r>
              <a:rPr lang="fr-FR" dirty="0"/>
              <a:t> puissant assez présent sur les Unix propriétaires, mais aussi disponible en version libre, compatible avec </a:t>
            </a:r>
            <a:r>
              <a:rPr lang="fr-FR" dirty="0" err="1"/>
              <a:t>bash</a:t>
            </a:r>
            <a:r>
              <a:rPr lang="fr-FR" dirty="0"/>
              <a:t>.</a:t>
            </a:r>
          </a:p>
        </p:txBody>
      </p:sp>
      <p:sp>
        <p:nvSpPr>
          <p:cNvPr id="13" name="ZoneTexte 12">
            <a:extLst>
              <a:ext uri="{FF2B5EF4-FFF2-40B4-BE49-F238E27FC236}">
                <a16:creationId xmlns:a16="http://schemas.microsoft.com/office/drawing/2014/main" id="{363F3538-3E9A-DB7D-7F0F-7012664E9F16}"/>
              </a:ext>
            </a:extLst>
          </p:cNvPr>
          <p:cNvSpPr txBox="1"/>
          <p:nvPr/>
        </p:nvSpPr>
        <p:spPr>
          <a:xfrm>
            <a:off x="1361442" y="4456929"/>
            <a:ext cx="7154523" cy="369332"/>
          </a:xfrm>
          <a:prstGeom prst="rect">
            <a:avLst/>
          </a:prstGeom>
          <a:noFill/>
        </p:spPr>
        <p:txBody>
          <a:bodyPr wrap="none" rtlCol="0">
            <a:spAutoFit/>
          </a:bodyPr>
          <a:lstStyle/>
          <a:p>
            <a:pPr marL="285750" indent="-285750">
              <a:buFont typeface="Wingdings" pitchFamily="2" charset="2"/>
              <a:buChar char="Ø"/>
            </a:pPr>
            <a:r>
              <a:rPr lang="fr-FR" dirty="0" err="1"/>
              <a:t>csh</a:t>
            </a:r>
            <a:r>
              <a:rPr lang="fr-FR" dirty="0"/>
              <a:t> : C Shell. Un </a:t>
            </a:r>
            <a:r>
              <a:rPr lang="fr-FR" dirty="0" err="1"/>
              <a:t>shell</a:t>
            </a:r>
            <a:r>
              <a:rPr lang="fr-FR" dirty="0"/>
              <a:t> utilisant une syntaxe proche du langage C.</a:t>
            </a:r>
          </a:p>
        </p:txBody>
      </p:sp>
      <p:sp>
        <p:nvSpPr>
          <p:cNvPr id="15" name="ZoneTexte 14">
            <a:extLst>
              <a:ext uri="{FF2B5EF4-FFF2-40B4-BE49-F238E27FC236}">
                <a16:creationId xmlns:a16="http://schemas.microsoft.com/office/drawing/2014/main" id="{F70BB232-FDD7-B4FB-C0C4-139D1A380198}"/>
              </a:ext>
            </a:extLst>
          </p:cNvPr>
          <p:cNvSpPr txBox="1"/>
          <p:nvPr/>
        </p:nvSpPr>
        <p:spPr>
          <a:xfrm>
            <a:off x="1348409" y="5008529"/>
            <a:ext cx="5098640" cy="369332"/>
          </a:xfrm>
          <a:prstGeom prst="rect">
            <a:avLst/>
          </a:prstGeom>
          <a:noFill/>
        </p:spPr>
        <p:txBody>
          <a:bodyPr wrap="none" rtlCol="0">
            <a:spAutoFit/>
          </a:bodyPr>
          <a:lstStyle/>
          <a:p>
            <a:pPr marL="285750" indent="-285750">
              <a:buFont typeface="Wingdings" pitchFamily="2" charset="2"/>
              <a:buChar char="Ø"/>
            </a:pPr>
            <a:r>
              <a:rPr lang="fr-FR" dirty="0" err="1"/>
              <a:t>tcsh</a:t>
            </a:r>
            <a:r>
              <a:rPr lang="fr-FR" dirty="0"/>
              <a:t> : </a:t>
            </a:r>
            <a:r>
              <a:rPr lang="fr-FR" dirty="0" err="1"/>
              <a:t>Tenex</a:t>
            </a:r>
            <a:r>
              <a:rPr lang="fr-FR" dirty="0"/>
              <a:t> C Shell. Amélioration du C Shell.</a:t>
            </a:r>
          </a:p>
        </p:txBody>
      </p:sp>
    </p:spTree>
    <p:extLst>
      <p:ext uri="{BB962C8B-B14F-4D97-AF65-F5344CB8AC3E}">
        <p14:creationId xmlns:p14="http://schemas.microsoft.com/office/powerpoint/2010/main" val="396733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3956532" cy="523220"/>
          </a:xfrm>
          <a:prstGeom prst="rect">
            <a:avLst/>
          </a:prstGeom>
          <a:noFill/>
        </p:spPr>
        <p:txBody>
          <a:bodyPr wrap="none" rtlCol="0">
            <a:spAutoFit/>
          </a:bodyPr>
          <a:lstStyle/>
          <a:p>
            <a:r>
              <a:rPr lang="fr-FR" sz="2800" b="1" dirty="0">
                <a:solidFill>
                  <a:srgbClr val="7030A0"/>
                </a:solidFill>
              </a:rPr>
              <a:t>2. Premier script Shell</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36</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290602B2-873C-D9AD-EE96-8CC8B4D0CD48}"/>
              </a:ext>
            </a:extLst>
          </p:cNvPr>
          <p:cNvSpPr txBox="1"/>
          <p:nvPr/>
        </p:nvSpPr>
        <p:spPr>
          <a:xfrm>
            <a:off x="765545" y="1588423"/>
            <a:ext cx="10281684" cy="646331"/>
          </a:xfrm>
          <a:prstGeom prst="rect">
            <a:avLst/>
          </a:prstGeom>
          <a:noFill/>
        </p:spPr>
        <p:txBody>
          <a:bodyPr wrap="square" rtlCol="0">
            <a:spAutoFit/>
          </a:bodyPr>
          <a:lstStyle/>
          <a:p>
            <a:r>
              <a:rPr lang="fr-FR" dirty="0"/>
              <a:t>Un script  Shell est tout simplement un fichier sur lequel on retrouve un ensemble de commande linux permettant d’exécuter une tache donnée.</a:t>
            </a:r>
          </a:p>
        </p:txBody>
      </p:sp>
      <p:sp>
        <p:nvSpPr>
          <p:cNvPr id="4" name="ZoneTexte 3">
            <a:extLst>
              <a:ext uri="{FF2B5EF4-FFF2-40B4-BE49-F238E27FC236}">
                <a16:creationId xmlns:a16="http://schemas.microsoft.com/office/drawing/2014/main" id="{8000215F-62AA-4636-609E-EB9DE0518999}"/>
              </a:ext>
            </a:extLst>
          </p:cNvPr>
          <p:cNvSpPr txBox="1"/>
          <p:nvPr/>
        </p:nvSpPr>
        <p:spPr>
          <a:xfrm>
            <a:off x="737565" y="2341850"/>
            <a:ext cx="10337644" cy="646331"/>
          </a:xfrm>
          <a:prstGeom prst="rect">
            <a:avLst/>
          </a:prstGeom>
          <a:noFill/>
        </p:spPr>
        <p:txBody>
          <a:bodyPr wrap="square" rtlCol="0">
            <a:spAutoFit/>
          </a:bodyPr>
          <a:lstStyle/>
          <a:p>
            <a:r>
              <a:rPr lang="fr-FR" dirty="0"/>
              <a:t>Nous allons créer un script </a:t>
            </a:r>
            <a:r>
              <a:rPr lang="fr-FR" dirty="0" err="1"/>
              <a:t>bash</a:t>
            </a:r>
            <a:r>
              <a:rPr lang="fr-FR" dirty="0"/>
              <a:t> qui affiche le nom de l’utilisateur, puis le dossier dans lequel nous nous trouvons et ensuite liste le contenu de ce dossier.</a:t>
            </a:r>
          </a:p>
        </p:txBody>
      </p:sp>
      <p:pic>
        <p:nvPicPr>
          <p:cNvPr id="14" name="Image 13">
            <a:extLst>
              <a:ext uri="{FF2B5EF4-FFF2-40B4-BE49-F238E27FC236}">
                <a16:creationId xmlns:a16="http://schemas.microsoft.com/office/drawing/2014/main" id="{CA52532B-8DA3-160B-3C31-070D6CCF6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27" y="3139767"/>
            <a:ext cx="8693542" cy="2825097"/>
          </a:xfrm>
          <a:prstGeom prst="rect">
            <a:avLst/>
          </a:prstGeom>
        </p:spPr>
      </p:pic>
    </p:spTree>
    <p:extLst>
      <p:ext uri="{BB962C8B-B14F-4D97-AF65-F5344CB8AC3E}">
        <p14:creationId xmlns:p14="http://schemas.microsoft.com/office/powerpoint/2010/main" val="272587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3956532" cy="523220"/>
          </a:xfrm>
          <a:prstGeom prst="rect">
            <a:avLst/>
          </a:prstGeom>
          <a:noFill/>
        </p:spPr>
        <p:txBody>
          <a:bodyPr wrap="none" rtlCol="0">
            <a:spAutoFit/>
          </a:bodyPr>
          <a:lstStyle/>
          <a:p>
            <a:r>
              <a:rPr lang="fr-FR" sz="2800" b="1" dirty="0">
                <a:solidFill>
                  <a:srgbClr val="7030A0"/>
                </a:solidFill>
              </a:rPr>
              <a:t>2. Premier script Shell</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37</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290602B2-873C-D9AD-EE96-8CC8B4D0CD48}"/>
              </a:ext>
            </a:extLst>
          </p:cNvPr>
          <p:cNvSpPr txBox="1"/>
          <p:nvPr/>
        </p:nvSpPr>
        <p:spPr>
          <a:xfrm>
            <a:off x="1741585" y="2257695"/>
            <a:ext cx="10281684" cy="369332"/>
          </a:xfrm>
          <a:prstGeom prst="rect">
            <a:avLst/>
          </a:prstGeom>
          <a:noFill/>
        </p:spPr>
        <p:txBody>
          <a:bodyPr wrap="square" rtlCol="0">
            <a:spAutoFit/>
          </a:bodyPr>
          <a:lstStyle/>
          <a:p>
            <a:pPr marL="285750" indent="-285750">
              <a:buFont typeface="Wingdings" pitchFamily="2" charset="2"/>
              <a:buChar char="Ø"/>
            </a:pPr>
            <a:r>
              <a:rPr lang="fr-FR" dirty="0"/>
              <a:t>Un script  Shell porte l’extension .sh.</a:t>
            </a:r>
          </a:p>
        </p:txBody>
      </p:sp>
      <p:sp>
        <p:nvSpPr>
          <p:cNvPr id="4" name="ZoneTexte 3">
            <a:extLst>
              <a:ext uri="{FF2B5EF4-FFF2-40B4-BE49-F238E27FC236}">
                <a16:creationId xmlns:a16="http://schemas.microsoft.com/office/drawing/2014/main" id="{8000215F-62AA-4636-609E-EB9DE0518999}"/>
              </a:ext>
            </a:extLst>
          </p:cNvPr>
          <p:cNvSpPr txBox="1"/>
          <p:nvPr/>
        </p:nvSpPr>
        <p:spPr>
          <a:xfrm>
            <a:off x="1704555" y="2752805"/>
            <a:ext cx="10337644" cy="369332"/>
          </a:xfrm>
          <a:prstGeom prst="rect">
            <a:avLst/>
          </a:prstGeom>
          <a:noFill/>
        </p:spPr>
        <p:txBody>
          <a:bodyPr wrap="square" rtlCol="0">
            <a:spAutoFit/>
          </a:bodyPr>
          <a:lstStyle/>
          <a:p>
            <a:pPr marL="285750" indent="-285750">
              <a:buFont typeface="Wingdings" pitchFamily="2" charset="2"/>
              <a:buChar char="Ø"/>
            </a:pPr>
            <a:r>
              <a:rPr lang="fr-FR" dirty="0"/>
              <a:t>Toutes les lignes débutant par un # sont des commentaires sauf la première ligne</a:t>
            </a:r>
          </a:p>
        </p:txBody>
      </p:sp>
      <p:sp>
        <p:nvSpPr>
          <p:cNvPr id="6" name="ZoneTexte 5">
            <a:extLst>
              <a:ext uri="{FF2B5EF4-FFF2-40B4-BE49-F238E27FC236}">
                <a16:creationId xmlns:a16="http://schemas.microsoft.com/office/drawing/2014/main" id="{639BE91E-1AC3-61D3-737E-350841B9D55C}"/>
              </a:ext>
            </a:extLst>
          </p:cNvPr>
          <p:cNvSpPr txBox="1"/>
          <p:nvPr/>
        </p:nvSpPr>
        <p:spPr>
          <a:xfrm>
            <a:off x="1685625" y="3233259"/>
            <a:ext cx="9678424" cy="646331"/>
          </a:xfrm>
          <a:prstGeom prst="rect">
            <a:avLst/>
          </a:prstGeom>
          <a:noFill/>
        </p:spPr>
        <p:txBody>
          <a:bodyPr wrap="square" rtlCol="0">
            <a:spAutoFit/>
          </a:bodyPr>
          <a:lstStyle/>
          <a:p>
            <a:pPr marL="285750" indent="-285750">
              <a:buFont typeface="Wingdings" pitchFamily="2" charset="2"/>
              <a:buChar char="Ø"/>
            </a:pPr>
            <a:r>
              <a:rPr lang="fr-FR" dirty="0"/>
              <a:t>La première ligne appelée « </a:t>
            </a:r>
            <a:r>
              <a:rPr lang="fr-FR" b="1" dirty="0" err="1"/>
              <a:t>Schebang</a:t>
            </a:r>
            <a:r>
              <a:rPr lang="fr-FR" dirty="0"/>
              <a:t> » permet de </a:t>
            </a:r>
            <a:r>
              <a:rPr lang="fr-FR" dirty="0" err="1"/>
              <a:t>spécier</a:t>
            </a:r>
            <a:r>
              <a:rPr lang="fr-FR" dirty="0"/>
              <a:t> le type de </a:t>
            </a:r>
            <a:r>
              <a:rPr lang="fr-FR" dirty="0" err="1"/>
              <a:t>shell</a:t>
            </a:r>
            <a:r>
              <a:rPr lang="fr-FR" dirty="0"/>
              <a:t> que l’on souhaite utiliser. Dans notre cas nous utilisons le </a:t>
            </a:r>
            <a:r>
              <a:rPr lang="fr-FR" dirty="0" err="1"/>
              <a:t>bash</a:t>
            </a:r>
            <a:r>
              <a:rPr lang="fr-FR" dirty="0"/>
              <a:t>.</a:t>
            </a:r>
          </a:p>
        </p:txBody>
      </p:sp>
      <p:pic>
        <p:nvPicPr>
          <p:cNvPr id="10" name="Image 9">
            <a:extLst>
              <a:ext uri="{FF2B5EF4-FFF2-40B4-BE49-F238E27FC236}">
                <a16:creationId xmlns:a16="http://schemas.microsoft.com/office/drawing/2014/main" id="{405A31F2-BF55-102E-E8F6-B54B258B2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640" y="3879590"/>
            <a:ext cx="3327400" cy="368300"/>
          </a:xfrm>
          <a:prstGeom prst="rect">
            <a:avLst/>
          </a:prstGeom>
        </p:spPr>
      </p:pic>
      <p:sp>
        <p:nvSpPr>
          <p:cNvPr id="11" name="ZoneTexte 10">
            <a:extLst>
              <a:ext uri="{FF2B5EF4-FFF2-40B4-BE49-F238E27FC236}">
                <a16:creationId xmlns:a16="http://schemas.microsoft.com/office/drawing/2014/main" id="{B80A0269-9285-B969-FA2B-7D2D90412DF3}"/>
              </a:ext>
            </a:extLst>
          </p:cNvPr>
          <p:cNvSpPr txBox="1"/>
          <p:nvPr/>
        </p:nvSpPr>
        <p:spPr>
          <a:xfrm>
            <a:off x="1604108" y="4483109"/>
            <a:ext cx="9678424" cy="369332"/>
          </a:xfrm>
          <a:prstGeom prst="rect">
            <a:avLst/>
          </a:prstGeom>
          <a:noFill/>
        </p:spPr>
        <p:txBody>
          <a:bodyPr wrap="square" rtlCol="0">
            <a:spAutoFit/>
          </a:bodyPr>
          <a:lstStyle/>
          <a:p>
            <a:pPr marL="285750" indent="-285750">
              <a:buFont typeface="Wingdings" pitchFamily="2" charset="2"/>
              <a:buChar char="Ø"/>
            </a:pPr>
            <a:r>
              <a:rPr lang="fr-FR" dirty="0"/>
              <a:t>Les autres lignes sont une suite de commandes </a:t>
            </a:r>
          </a:p>
        </p:txBody>
      </p:sp>
    </p:spTree>
    <p:extLst>
      <p:ext uri="{BB962C8B-B14F-4D97-AF65-F5344CB8AC3E}">
        <p14:creationId xmlns:p14="http://schemas.microsoft.com/office/powerpoint/2010/main" val="278922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3956532" cy="523220"/>
          </a:xfrm>
          <a:prstGeom prst="rect">
            <a:avLst/>
          </a:prstGeom>
          <a:noFill/>
        </p:spPr>
        <p:txBody>
          <a:bodyPr wrap="none" rtlCol="0">
            <a:spAutoFit/>
          </a:bodyPr>
          <a:lstStyle/>
          <a:p>
            <a:r>
              <a:rPr lang="fr-FR" sz="2800" b="1" dirty="0">
                <a:solidFill>
                  <a:srgbClr val="7030A0"/>
                </a:solidFill>
              </a:rPr>
              <a:t>2. Premier script Shell</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38</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290602B2-873C-D9AD-EE96-8CC8B4D0CD48}"/>
              </a:ext>
            </a:extLst>
          </p:cNvPr>
          <p:cNvSpPr txBox="1"/>
          <p:nvPr/>
        </p:nvSpPr>
        <p:spPr>
          <a:xfrm>
            <a:off x="3804291" y="1641548"/>
            <a:ext cx="2713457" cy="369332"/>
          </a:xfrm>
          <a:prstGeom prst="rect">
            <a:avLst/>
          </a:prstGeom>
          <a:noFill/>
        </p:spPr>
        <p:txBody>
          <a:bodyPr wrap="square" rtlCol="0">
            <a:spAutoFit/>
          </a:bodyPr>
          <a:lstStyle/>
          <a:p>
            <a:r>
              <a:rPr lang="fr-FR" b="1" dirty="0"/>
              <a:t>Exécution d’un script</a:t>
            </a:r>
          </a:p>
        </p:txBody>
      </p:sp>
      <p:sp>
        <p:nvSpPr>
          <p:cNvPr id="7" name="ZoneTexte 6">
            <a:extLst>
              <a:ext uri="{FF2B5EF4-FFF2-40B4-BE49-F238E27FC236}">
                <a16:creationId xmlns:a16="http://schemas.microsoft.com/office/drawing/2014/main" id="{AC68D5FC-0B1C-5FC9-D2E6-5468764DD8DF}"/>
              </a:ext>
            </a:extLst>
          </p:cNvPr>
          <p:cNvSpPr txBox="1"/>
          <p:nvPr/>
        </p:nvSpPr>
        <p:spPr>
          <a:xfrm>
            <a:off x="1304457" y="2133601"/>
            <a:ext cx="7173759" cy="369332"/>
          </a:xfrm>
          <a:prstGeom prst="rect">
            <a:avLst/>
          </a:prstGeom>
          <a:noFill/>
        </p:spPr>
        <p:txBody>
          <a:bodyPr wrap="none" rtlCol="0">
            <a:spAutoFit/>
          </a:bodyPr>
          <a:lstStyle/>
          <a:p>
            <a:r>
              <a:rPr lang="fr-FR" dirty="0"/>
              <a:t>1. Commencer par donner le droit d’exécution au script avec chmod.</a:t>
            </a:r>
          </a:p>
        </p:txBody>
      </p:sp>
      <p:pic>
        <p:nvPicPr>
          <p:cNvPr id="13" name="Image 12">
            <a:extLst>
              <a:ext uri="{FF2B5EF4-FFF2-40B4-BE49-F238E27FC236}">
                <a16:creationId xmlns:a16="http://schemas.microsoft.com/office/drawing/2014/main" id="{01A288A3-C9C8-01E9-4A44-CFB711FA8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316" y="2565925"/>
            <a:ext cx="6464300" cy="1473200"/>
          </a:xfrm>
          <a:prstGeom prst="rect">
            <a:avLst/>
          </a:prstGeom>
        </p:spPr>
      </p:pic>
      <p:sp>
        <p:nvSpPr>
          <p:cNvPr id="14" name="ZoneTexte 13">
            <a:extLst>
              <a:ext uri="{FF2B5EF4-FFF2-40B4-BE49-F238E27FC236}">
                <a16:creationId xmlns:a16="http://schemas.microsoft.com/office/drawing/2014/main" id="{65B49164-9C3D-BCA0-8121-EE912F4C7D0C}"/>
              </a:ext>
            </a:extLst>
          </p:cNvPr>
          <p:cNvSpPr txBox="1"/>
          <p:nvPr/>
        </p:nvSpPr>
        <p:spPr>
          <a:xfrm>
            <a:off x="1304457" y="4170402"/>
            <a:ext cx="2582758" cy="369332"/>
          </a:xfrm>
          <a:prstGeom prst="rect">
            <a:avLst/>
          </a:prstGeom>
          <a:noFill/>
        </p:spPr>
        <p:txBody>
          <a:bodyPr wrap="none" rtlCol="0">
            <a:spAutoFit/>
          </a:bodyPr>
          <a:lstStyle/>
          <a:p>
            <a:r>
              <a:rPr lang="fr-FR" dirty="0"/>
              <a:t>2. Exécution du script : </a:t>
            </a:r>
          </a:p>
        </p:txBody>
      </p:sp>
      <p:pic>
        <p:nvPicPr>
          <p:cNvPr id="16" name="Image 15">
            <a:extLst>
              <a:ext uri="{FF2B5EF4-FFF2-40B4-BE49-F238E27FC236}">
                <a16:creationId xmlns:a16="http://schemas.microsoft.com/office/drawing/2014/main" id="{4ABE4B55-AA69-DDFA-01FD-A769BA36D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326" y="4511150"/>
            <a:ext cx="5420073" cy="1904350"/>
          </a:xfrm>
          <a:prstGeom prst="rect">
            <a:avLst/>
          </a:prstGeom>
        </p:spPr>
      </p:pic>
      <p:sp>
        <p:nvSpPr>
          <p:cNvPr id="18" name="Ellipse 17">
            <a:extLst>
              <a:ext uri="{FF2B5EF4-FFF2-40B4-BE49-F238E27FC236}">
                <a16:creationId xmlns:a16="http://schemas.microsoft.com/office/drawing/2014/main" id="{C86107DE-B0AB-0FCC-6ACB-EBDE7A99C223}"/>
              </a:ext>
            </a:extLst>
          </p:cNvPr>
          <p:cNvSpPr/>
          <p:nvPr/>
        </p:nvSpPr>
        <p:spPr>
          <a:xfrm>
            <a:off x="5805377" y="4539734"/>
            <a:ext cx="1616149" cy="45756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F692F744-4A65-8A27-BFFB-1A79BCB90D73}"/>
              </a:ext>
            </a:extLst>
          </p:cNvPr>
          <p:cNvSpPr/>
          <p:nvPr/>
        </p:nvSpPr>
        <p:spPr>
          <a:xfrm>
            <a:off x="5161019" y="2990455"/>
            <a:ext cx="2398730" cy="30535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55444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544869" cy="523220"/>
          </a:xfrm>
          <a:prstGeom prst="rect">
            <a:avLst/>
          </a:prstGeom>
          <a:noFill/>
        </p:spPr>
        <p:txBody>
          <a:bodyPr wrap="none" rtlCol="0">
            <a:spAutoFit/>
          </a:bodyPr>
          <a:lstStyle/>
          <a:p>
            <a:r>
              <a:rPr lang="fr-FR" sz="2800" b="1" dirty="0">
                <a:solidFill>
                  <a:srgbClr val="7030A0"/>
                </a:solidFill>
              </a:rPr>
              <a:t>3. Afficher et manipuler des variables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39</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8410386A-2CF4-ADF5-36FF-E4D9F173A2D0}"/>
              </a:ext>
            </a:extLst>
          </p:cNvPr>
          <p:cNvSpPr txBox="1"/>
          <p:nvPr/>
        </p:nvSpPr>
        <p:spPr>
          <a:xfrm>
            <a:off x="2006567" y="1777999"/>
            <a:ext cx="4839786" cy="369332"/>
          </a:xfrm>
          <a:prstGeom prst="rect">
            <a:avLst/>
          </a:prstGeom>
          <a:noFill/>
        </p:spPr>
        <p:txBody>
          <a:bodyPr wrap="none" rtlCol="0">
            <a:spAutoFit/>
          </a:bodyPr>
          <a:lstStyle/>
          <a:p>
            <a:r>
              <a:rPr lang="fr-FR" dirty="0"/>
              <a:t>Une variable possède un nom et une valeur : </a:t>
            </a:r>
          </a:p>
        </p:txBody>
      </p:sp>
      <p:pic>
        <p:nvPicPr>
          <p:cNvPr id="12" name="Image 11">
            <a:extLst>
              <a:ext uri="{FF2B5EF4-FFF2-40B4-BE49-F238E27FC236}">
                <a16:creationId xmlns:a16="http://schemas.microsoft.com/office/drawing/2014/main" id="{45AE51B1-7AEB-A3C0-F01A-E0F0E1B4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70" y="2182096"/>
            <a:ext cx="4965700" cy="1079500"/>
          </a:xfrm>
          <a:prstGeom prst="rect">
            <a:avLst/>
          </a:prstGeom>
        </p:spPr>
      </p:pic>
      <p:sp>
        <p:nvSpPr>
          <p:cNvPr id="15" name="ZoneTexte 14">
            <a:extLst>
              <a:ext uri="{FF2B5EF4-FFF2-40B4-BE49-F238E27FC236}">
                <a16:creationId xmlns:a16="http://schemas.microsoft.com/office/drawing/2014/main" id="{9C0FDB59-DC94-9A9A-EE94-4096E12F0538}"/>
              </a:ext>
            </a:extLst>
          </p:cNvPr>
          <p:cNvSpPr txBox="1"/>
          <p:nvPr/>
        </p:nvSpPr>
        <p:spPr>
          <a:xfrm>
            <a:off x="2869288" y="3791629"/>
            <a:ext cx="5258812" cy="646331"/>
          </a:xfrm>
          <a:prstGeom prst="rect">
            <a:avLst/>
          </a:prstGeom>
          <a:noFill/>
        </p:spPr>
        <p:txBody>
          <a:bodyPr wrap="none" rtlCol="0">
            <a:spAutoFit/>
          </a:bodyPr>
          <a:lstStyle/>
          <a:p>
            <a:r>
              <a:rPr lang="fr-FR" b="1" dirty="0" err="1"/>
              <a:t>echo</a:t>
            </a:r>
            <a:r>
              <a:rPr lang="fr-FR" dirty="0"/>
              <a:t> : permet d’afficher le contenu d’une variable</a:t>
            </a:r>
          </a:p>
          <a:p>
            <a:r>
              <a:rPr lang="fr-FR" dirty="0"/>
              <a:t>Syntaxe : &gt; </a:t>
            </a:r>
            <a:r>
              <a:rPr lang="fr-FR" dirty="0" err="1"/>
              <a:t>echo</a:t>
            </a:r>
            <a:r>
              <a:rPr lang="fr-FR" dirty="0"/>
              <a:t> $</a:t>
            </a:r>
            <a:r>
              <a:rPr lang="fr-FR" dirty="0" err="1"/>
              <a:t>nomVariable</a:t>
            </a:r>
            <a:endParaRPr lang="fr-FR" dirty="0"/>
          </a:p>
        </p:txBody>
      </p:sp>
      <p:sp>
        <p:nvSpPr>
          <p:cNvPr id="21" name="ZoneTexte 20">
            <a:extLst>
              <a:ext uri="{FF2B5EF4-FFF2-40B4-BE49-F238E27FC236}">
                <a16:creationId xmlns:a16="http://schemas.microsoft.com/office/drawing/2014/main" id="{665F76F5-0228-7007-9948-EC3A5DD95569}"/>
              </a:ext>
            </a:extLst>
          </p:cNvPr>
          <p:cNvSpPr txBox="1"/>
          <p:nvPr/>
        </p:nvSpPr>
        <p:spPr>
          <a:xfrm>
            <a:off x="3213250" y="4918919"/>
            <a:ext cx="2891048" cy="646331"/>
          </a:xfrm>
          <a:prstGeom prst="rect">
            <a:avLst/>
          </a:prstGeom>
          <a:noFill/>
        </p:spPr>
        <p:txBody>
          <a:bodyPr wrap="none" rtlCol="0">
            <a:spAutoFit/>
          </a:bodyPr>
          <a:lstStyle/>
          <a:p>
            <a:pPr algn="l"/>
            <a:r>
              <a:rPr lang="fr-MA" b="1" i="0" u="none" strike="noStrike" dirty="0" err="1">
                <a:solidFill>
                  <a:srgbClr val="271A38"/>
                </a:solidFill>
                <a:effectLst/>
                <a:latin typeface="Inter"/>
              </a:rPr>
              <a:t>read</a:t>
            </a:r>
            <a:r>
              <a:rPr lang="fr-MA" b="1" i="0" u="none" strike="noStrike" dirty="0">
                <a:solidFill>
                  <a:srgbClr val="271A38"/>
                </a:solidFill>
                <a:effectLst/>
                <a:latin typeface="Inter"/>
              </a:rPr>
              <a:t> : </a:t>
            </a:r>
            <a:r>
              <a:rPr lang="fr-MA" i="0" u="none" strike="noStrike" dirty="0">
                <a:solidFill>
                  <a:srgbClr val="271A38"/>
                </a:solidFill>
                <a:effectLst/>
                <a:latin typeface="Inter"/>
              </a:rPr>
              <a:t>demander une saisie</a:t>
            </a:r>
          </a:p>
          <a:p>
            <a:pPr algn="l"/>
            <a:r>
              <a:rPr lang="fr-MA" dirty="0">
                <a:solidFill>
                  <a:srgbClr val="271A38"/>
                </a:solidFill>
                <a:latin typeface="Inter"/>
              </a:rPr>
              <a:t>syntaxe : &gt; </a:t>
            </a:r>
            <a:r>
              <a:rPr lang="fr-MA" dirty="0" err="1">
                <a:solidFill>
                  <a:srgbClr val="271A38"/>
                </a:solidFill>
                <a:latin typeface="Inter"/>
              </a:rPr>
              <a:t>read</a:t>
            </a:r>
            <a:r>
              <a:rPr lang="fr-MA" dirty="0">
                <a:solidFill>
                  <a:srgbClr val="271A38"/>
                </a:solidFill>
                <a:latin typeface="Inter"/>
              </a:rPr>
              <a:t> </a:t>
            </a:r>
            <a:r>
              <a:rPr lang="fr-MA" dirty="0" err="1">
                <a:solidFill>
                  <a:srgbClr val="271A38"/>
                </a:solidFill>
                <a:latin typeface="Inter"/>
              </a:rPr>
              <a:t>nomVariable</a:t>
            </a:r>
            <a:endParaRPr lang="fr-MA" dirty="0">
              <a:solidFill>
                <a:srgbClr val="271A38"/>
              </a:solidFill>
              <a:latin typeface="Inter"/>
            </a:endParaRPr>
          </a:p>
        </p:txBody>
      </p:sp>
    </p:spTree>
    <p:extLst>
      <p:ext uri="{BB962C8B-B14F-4D97-AF65-F5344CB8AC3E}">
        <p14:creationId xmlns:p14="http://schemas.microsoft.com/office/powerpoint/2010/main" val="314357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space réservé du contenu 2"/>
          <p:cNvSpPr txBox="1">
            <a:spLocks/>
          </p:cNvSpPr>
          <p:nvPr/>
        </p:nvSpPr>
        <p:spPr>
          <a:xfrm>
            <a:off x="3125337" y="361666"/>
            <a:ext cx="7219666" cy="5936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a:t> </a:t>
            </a:r>
            <a:r>
              <a:rPr lang="fr-FR" sz="4000" b="1" dirty="0">
                <a:solidFill>
                  <a:srgbClr val="002060"/>
                </a:solidFill>
              </a:rPr>
              <a:t>PLAN DETAILLE DU COURS </a:t>
            </a:r>
            <a:endParaRPr lang="fr-FR" sz="4000" b="1" dirty="0"/>
          </a:p>
        </p:txBody>
      </p:sp>
      <p:sp>
        <p:nvSpPr>
          <p:cNvPr id="4" name="ZoneTexte 3">
            <a:extLst>
              <a:ext uri="{FF2B5EF4-FFF2-40B4-BE49-F238E27FC236}">
                <a16:creationId xmlns:a16="http://schemas.microsoft.com/office/drawing/2014/main" id="{2D211CBA-D42A-C36F-8A45-667EEEAB496B}"/>
              </a:ext>
            </a:extLst>
          </p:cNvPr>
          <p:cNvSpPr txBox="1"/>
          <p:nvPr/>
        </p:nvSpPr>
        <p:spPr>
          <a:xfrm>
            <a:off x="2577431" y="2100082"/>
            <a:ext cx="2922338" cy="461665"/>
          </a:xfrm>
          <a:prstGeom prst="rect">
            <a:avLst/>
          </a:prstGeom>
          <a:noFill/>
        </p:spPr>
        <p:txBody>
          <a:bodyPr wrap="none" rtlCol="0">
            <a:spAutoFit/>
          </a:bodyPr>
          <a:lstStyle/>
          <a:p>
            <a:r>
              <a:rPr lang="fr-FR" sz="2400" b="1" dirty="0"/>
              <a:t>I. Introduction à linux</a:t>
            </a:r>
          </a:p>
        </p:txBody>
      </p:sp>
      <p:sp>
        <p:nvSpPr>
          <p:cNvPr id="5" name="ZoneTexte 4">
            <a:extLst>
              <a:ext uri="{FF2B5EF4-FFF2-40B4-BE49-F238E27FC236}">
                <a16:creationId xmlns:a16="http://schemas.microsoft.com/office/drawing/2014/main" id="{643A7B85-6D86-92DB-8148-57F7C1F73660}"/>
              </a:ext>
            </a:extLst>
          </p:cNvPr>
          <p:cNvSpPr txBox="1"/>
          <p:nvPr/>
        </p:nvSpPr>
        <p:spPr>
          <a:xfrm>
            <a:off x="2995559" y="2561747"/>
            <a:ext cx="5061001" cy="400110"/>
          </a:xfrm>
          <a:prstGeom prst="rect">
            <a:avLst/>
          </a:prstGeom>
          <a:noFill/>
        </p:spPr>
        <p:txBody>
          <a:bodyPr wrap="none" rtlCol="0">
            <a:spAutoFit/>
          </a:bodyPr>
          <a:lstStyle/>
          <a:p>
            <a:r>
              <a:rPr lang="fr-FR" sz="2000" b="1" dirty="0">
                <a:solidFill>
                  <a:srgbClr val="7030A0"/>
                </a:solidFill>
              </a:rPr>
              <a:t>1. Généralités sur les systèmes d’exploitations</a:t>
            </a:r>
          </a:p>
        </p:txBody>
      </p:sp>
      <p:sp>
        <p:nvSpPr>
          <p:cNvPr id="6" name="ZoneTexte 5">
            <a:extLst>
              <a:ext uri="{FF2B5EF4-FFF2-40B4-BE49-F238E27FC236}">
                <a16:creationId xmlns:a16="http://schemas.microsoft.com/office/drawing/2014/main" id="{294BE9A3-9CD0-95D5-EF38-A129EFB25117}"/>
              </a:ext>
            </a:extLst>
          </p:cNvPr>
          <p:cNvSpPr txBox="1"/>
          <p:nvPr/>
        </p:nvSpPr>
        <p:spPr>
          <a:xfrm>
            <a:off x="2995559" y="2961857"/>
            <a:ext cx="2728376" cy="400110"/>
          </a:xfrm>
          <a:prstGeom prst="rect">
            <a:avLst/>
          </a:prstGeom>
          <a:noFill/>
        </p:spPr>
        <p:txBody>
          <a:bodyPr wrap="none" rtlCol="0">
            <a:spAutoFit/>
          </a:bodyPr>
          <a:lstStyle/>
          <a:p>
            <a:r>
              <a:rPr lang="fr-FR" sz="2000" b="1" dirty="0">
                <a:solidFill>
                  <a:srgbClr val="7030A0"/>
                </a:solidFill>
              </a:rPr>
              <a:t>2. Histoire de GNU linux</a:t>
            </a:r>
          </a:p>
        </p:txBody>
      </p:sp>
      <p:sp>
        <p:nvSpPr>
          <p:cNvPr id="7" name="ZoneTexte 6">
            <a:extLst>
              <a:ext uri="{FF2B5EF4-FFF2-40B4-BE49-F238E27FC236}">
                <a16:creationId xmlns:a16="http://schemas.microsoft.com/office/drawing/2014/main" id="{687253F4-4604-3D14-762C-30D71797DAE3}"/>
              </a:ext>
            </a:extLst>
          </p:cNvPr>
          <p:cNvSpPr txBox="1"/>
          <p:nvPr/>
        </p:nvSpPr>
        <p:spPr>
          <a:xfrm>
            <a:off x="2995559" y="3361967"/>
            <a:ext cx="6336799" cy="400110"/>
          </a:xfrm>
          <a:prstGeom prst="rect">
            <a:avLst/>
          </a:prstGeom>
          <a:noFill/>
        </p:spPr>
        <p:txBody>
          <a:bodyPr wrap="none" rtlCol="0">
            <a:spAutoFit/>
          </a:bodyPr>
          <a:lstStyle/>
          <a:p>
            <a:r>
              <a:rPr lang="fr-FR" sz="2000" b="1" dirty="0">
                <a:solidFill>
                  <a:srgbClr val="7030A0"/>
                </a:solidFill>
              </a:rPr>
              <a:t>3. Architecture du système Linux  et notion de distribution</a:t>
            </a:r>
          </a:p>
        </p:txBody>
      </p:sp>
      <p:sp>
        <p:nvSpPr>
          <p:cNvPr id="9" name="ZoneTexte 8">
            <a:extLst>
              <a:ext uri="{FF2B5EF4-FFF2-40B4-BE49-F238E27FC236}">
                <a16:creationId xmlns:a16="http://schemas.microsoft.com/office/drawing/2014/main" id="{EA33B696-B96D-16E6-3A06-55517B1FBF02}"/>
              </a:ext>
            </a:extLst>
          </p:cNvPr>
          <p:cNvSpPr txBox="1"/>
          <p:nvPr/>
        </p:nvSpPr>
        <p:spPr>
          <a:xfrm>
            <a:off x="2577431" y="3747433"/>
            <a:ext cx="4932632" cy="461665"/>
          </a:xfrm>
          <a:prstGeom prst="rect">
            <a:avLst/>
          </a:prstGeom>
          <a:noFill/>
        </p:spPr>
        <p:txBody>
          <a:bodyPr wrap="none" rtlCol="0">
            <a:spAutoFit/>
          </a:bodyPr>
          <a:lstStyle/>
          <a:p>
            <a:r>
              <a:rPr lang="fr-FR" sz="2400" b="1" dirty="0"/>
              <a:t>II. Introduction aux commandes linux</a:t>
            </a:r>
          </a:p>
        </p:txBody>
      </p:sp>
      <p:sp>
        <p:nvSpPr>
          <p:cNvPr id="10" name="ZoneTexte 9">
            <a:extLst>
              <a:ext uri="{FF2B5EF4-FFF2-40B4-BE49-F238E27FC236}">
                <a16:creationId xmlns:a16="http://schemas.microsoft.com/office/drawing/2014/main" id="{09BE1D22-A692-B9E5-F3F6-B6C2043D2E8C}"/>
              </a:ext>
            </a:extLst>
          </p:cNvPr>
          <p:cNvSpPr txBox="1"/>
          <p:nvPr/>
        </p:nvSpPr>
        <p:spPr>
          <a:xfrm>
            <a:off x="2532056" y="4147543"/>
            <a:ext cx="4261103" cy="461665"/>
          </a:xfrm>
          <a:prstGeom prst="rect">
            <a:avLst/>
          </a:prstGeom>
          <a:noFill/>
        </p:spPr>
        <p:txBody>
          <a:bodyPr wrap="none" rtlCol="0">
            <a:spAutoFit/>
          </a:bodyPr>
          <a:lstStyle/>
          <a:p>
            <a:r>
              <a:rPr lang="fr-FR" sz="2400" b="1" dirty="0"/>
              <a:t>III. Introduction aux scripts Shell</a:t>
            </a:r>
          </a:p>
        </p:txBody>
      </p:sp>
      <p:sp>
        <p:nvSpPr>
          <p:cNvPr id="15" name="ZoneTexte 14">
            <a:extLst>
              <a:ext uri="{FF2B5EF4-FFF2-40B4-BE49-F238E27FC236}">
                <a16:creationId xmlns:a16="http://schemas.microsoft.com/office/drawing/2014/main" id="{FF9357CF-8666-7381-AA10-0213CE799834}"/>
              </a:ext>
            </a:extLst>
          </p:cNvPr>
          <p:cNvSpPr txBox="1"/>
          <p:nvPr/>
        </p:nvSpPr>
        <p:spPr>
          <a:xfrm>
            <a:off x="2532056" y="4642302"/>
            <a:ext cx="4021807" cy="461665"/>
          </a:xfrm>
          <a:prstGeom prst="rect">
            <a:avLst/>
          </a:prstGeom>
          <a:noFill/>
        </p:spPr>
        <p:txBody>
          <a:bodyPr wrap="none" rtlCol="0">
            <a:spAutoFit/>
          </a:bodyPr>
          <a:lstStyle/>
          <a:p>
            <a:r>
              <a:rPr lang="fr-FR" sz="2400" b="1" dirty="0"/>
              <a:t>IV. Projet final et examen final</a:t>
            </a:r>
          </a:p>
        </p:txBody>
      </p:sp>
      <p:sp>
        <p:nvSpPr>
          <p:cNvPr id="12" name="Espace réservé du pied de page 11">
            <a:extLst>
              <a:ext uri="{FF2B5EF4-FFF2-40B4-BE49-F238E27FC236}">
                <a16:creationId xmlns:a16="http://schemas.microsoft.com/office/drawing/2014/main" id="{D3357A66-B883-EBFB-0488-FECF86D68549}"/>
              </a:ext>
            </a:extLst>
          </p:cNvPr>
          <p:cNvSpPr>
            <a:spLocks noGrp="1"/>
          </p:cNvSpPr>
          <p:nvPr>
            <p:ph type="ftr" sz="quarter" idx="11"/>
          </p:nvPr>
        </p:nvSpPr>
        <p:spPr/>
        <p:txBody>
          <a:bodyPr/>
          <a:lstStyle/>
          <a:p>
            <a:r>
              <a:rPr lang="en-US"/>
              <a:t>Année Universitaire 2023-2024</a:t>
            </a:r>
          </a:p>
        </p:txBody>
      </p:sp>
      <p:sp>
        <p:nvSpPr>
          <p:cNvPr id="16" name="Espace réservé du numéro de diapositive 15">
            <a:extLst>
              <a:ext uri="{FF2B5EF4-FFF2-40B4-BE49-F238E27FC236}">
                <a16:creationId xmlns:a16="http://schemas.microsoft.com/office/drawing/2014/main" id="{26E2FB7B-AB1F-F182-B3BD-E3FA02820A91}"/>
              </a:ext>
            </a:extLst>
          </p:cNvPr>
          <p:cNvSpPr>
            <a:spLocks noGrp="1"/>
          </p:cNvSpPr>
          <p:nvPr>
            <p:ph type="sldNum" sz="quarter" idx="12"/>
          </p:nvPr>
        </p:nvSpPr>
        <p:spPr/>
        <p:txBody>
          <a:bodyPr/>
          <a:lstStyle/>
          <a:p>
            <a:fld id="{14385F30-F5BB-45A0-A756-346F67DA10C3}" type="slidenum">
              <a:rPr lang="en-US" smtClean="0"/>
              <a:t>4</a:t>
            </a:fld>
            <a:endParaRPr lang="en-US"/>
          </a:p>
        </p:txBody>
      </p:sp>
      <p:pic>
        <p:nvPicPr>
          <p:cNvPr id="18" name="Image 17">
            <a:extLst>
              <a:ext uri="{FF2B5EF4-FFF2-40B4-BE49-F238E27FC236}">
                <a16:creationId xmlns:a16="http://schemas.microsoft.com/office/drawing/2014/main" id="{EC4B0017-0490-1C8B-0E88-110BF3BA31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84E73399-4949-6FF9-1EA8-C536B4015F19}"/>
              </a:ext>
            </a:extLst>
          </p:cNvPr>
          <p:cNvSpPr txBox="1"/>
          <p:nvPr/>
        </p:nvSpPr>
        <p:spPr>
          <a:xfrm>
            <a:off x="2577431" y="1674398"/>
            <a:ext cx="3158237" cy="461665"/>
          </a:xfrm>
          <a:prstGeom prst="rect">
            <a:avLst/>
          </a:prstGeom>
          <a:noFill/>
        </p:spPr>
        <p:txBody>
          <a:bodyPr wrap="none" rtlCol="0">
            <a:spAutoFit/>
          </a:bodyPr>
          <a:lstStyle/>
          <a:p>
            <a:r>
              <a:rPr lang="fr-FR" sz="2400" b="1" dirty="0"/>
              <a:t>Initiation à Coursera</a:t>
            </a:r>
          </a:p>
        </p:txBody>
      </p:sp>
    </p:spTree>
    <p:custDataLst>
      <p:tags r:id="rId1"/>
    </p:custDataLst>
    <p:extLst>
      <p:ext uri="{BB962C8B-B14F-4D97-AF65-F5344CB8AC3E}">
        <p14:creationId xmlns:p14="http://schemas.microsoft.com/office/powerpoint/2010/main" val="21737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5"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544869" cy="523220"/>
          </a:xfrm>
          <a:prstGeom prst="rect">
            <a:avLst/>
          </a:prstGeom>
          <a:noFill/>
        </p:spPr>
        <p:txBody>
          <a:bodyPr wrap="none" rtlCol="0">
            <a:spAutoFit/>
          </a:bodyPr>
          <a:lstStyle/>
          <a:p>
            <a:r>
              <a:rPr lang="fr-FR" sz="2800" b="1" dirty="0">
                <a:solidFill>
                  <a:srgbClr val="7030A0"/>
                </a:solidFill>
              </a:rPr>
              <a:t>3. Afficher et manipuler des variables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40</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9C1F1BB8-646B-3505-08BF-1CE8088960AC}"/>
              </a:ext>
            </a:extLst>
          </p:cNvPr>
          <p:cNvSpPr txBox="1"/>
          <p:nvPr/>
        </p:nvSpPr>
        <p:spPr>
          <a:xfrm>
            <a:off x="4055731" y="1566045"/>
            <a:ext cx="4647426" cy="369332"/>
          </a:xfrm>
          <a:prstGeom prst="rect">
            <a:avLst/>
          </a:prstGeom>
          <a:noFill/>
        </p:spPr>
        <p:txBody>
          <a:bodyPr wrap="none" rtlCol="0">
            <a:spAutoFit/>
          </a:bodyPr>
          <a:lstStyle/>
          <a:p>
            <a:r>
              <a:rPr lang="fr-FR" b="1" dirty="0"/>
              <a:t>Effectuer des opérations mathématiques</a:t>
            </a:r>
          </a:p>
        </p:txBody>
      </p:sp>
      <p:pic>
        <p:nvPicPr>
          <p:cNvPr id="7" name="Image 6">
            <a:extLst>
              <a:ext uri="{FF2B5EF4-FFF2-40B4-BE49-F238E27FC236}">
                <a16:creationId xmlns:a16="http://schemas.microsoft.com/office/drawing/2014/main" id="{4E8469B3-ACCD-532D-DC57-6458D6AA8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308" y="3240830"/>
            <a:ext cx="5185292" cy="2366246"/>
          </a:xfrm>
          <a:prstGeom prst="rect">
            <a:avLst/>
          </a:prstGeom>
        </p:spPr>
      </p:pic>
      <p:sp>
        <p:nvSpPr>
          <p:cNvPr id="10" name="ZoneTexte 9">
            <a:extLst>
              <a:ext uri="{FF2B5EF4-FFF2-40B4-BE49-F238E27FC236}">
                <a16:creationId xmlns:a16="http://schemas.microsoft.com/office/drawing/2014/main" id="{FFE09C37-A582-3373-DDCE-A8DE5FA50F60}"/>
              </a:ext>
            </a:extLst>
          </p:cNvPr>
          <p:cNvSpPr txBox="1"/>
          <p:nvPr/>
        </p:nvSpPr>
        <p:spPr>
          <a:xfrm>
            <a:off x="1754372" y="2232837"/>
            <a:ext cx="8682826" cy="923330"/>
          </a:xfrm>
          <a:prstGeom prst="rect">
            <a:avLst/>
          </a:prstGeom>
          <a:noFill/>
        </p:spPr>
        <p:txBody>
          <a:bodyPr wrap="none" rtlCol="0">
            <a:spAutoFit/>
          </a:bodyPr>
          <a:lstStyle/>
          <a:p>
            <a:r>
              <a:rPr lang="fr-FR" dirty="0"/>
              <a:t>Pour effectuer des opérations mathématiques on utilise en général deux méthodes:</a:t>
            </a:r>
          </a:p>
          <a:p>
            <a:r>
              <a:rPr lang="fr-FR" dirty="0"/>
              <a:t>      1. le keyword « </a:t>
            </a:r>
            <a:r>
              <a:rPr lang="fr-FR" b="1" dirty="0"/>
              <a:t>let</a:t>
            </a:r>
            <a:r>
              <a:rPr lang="fr-FR" dirty="0"/>
              <a:t> »</a:t>
            </a:r>
          </a:p>
          <a:p>
            <a:r>
              <a:rPr lang="fr-FR" dirty="0"/>
              <a:t>      2. </a:t>
            </a:r>
            <a:r>
              <a:rPr lang="fr-FR" b="1" dirty="0"/>
              <a:t>$((opérations à effectuer))</a:t>
            </a:r>
          </a:p>
        </p:txBody>
      </p:sp>
    </p:spTree>
    <p:extLst>
      <p:ext uri="{BB962C8B-B14F-4D97-AF65-F5344CB8AC3E}">
        <p14:creationId xmlns:p14="http://schemas.microsoft.com/office/powerpoint/2010/main" val="3444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544869" cy="523220"/>
          </a:xfrm>
          <a:prstGeom prst="rect">
            <a:avLst/>
          </a:prstGeom>
          <a:noFill/>
        </p:spPr>
        <p:txBody>
          <a:bodyPr wrap="none" rtlCol="0">
            <a:spAutoFit/>
          </a:bodyPr>
          <a:lstStyle/>
          <a:p>
            <a:r>
              <a:rPr lang="fr-FR" sz="2800" b="1" dirty="0">
                <a:solidFill>
                  <a:srgbClr val="7030A0"/>
                </a:solidFill>
              </a:rPr>
              <a:t>3. Afficher et manipuler des variables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41</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9C1F1BB8-646B-3505-08BF-1CE8088960AC}"/>
              </a:ext>
            </a:extLst>
          </p:cNvPr>
          <p:cNvSpPr txBox="1"/>
          <p:nvPr/>
        </p:nvSpPr>
        <p:spPr>
          <a:xfrm>
            <a:off x="4055731" y="1566045"/>
            <a:ext cx="3121432" cy="369332"/>
          </a:xfrm>
          <a:prstGeom prst="rect">
            <a:avLst/>
          </a:prstGeom>
          <a:noFill/>
        </p:spPr>
        <p:txBody>
          <a:bodyPr wrap="none" rtlCol="0">
            <a:spAutoFit/>
          </a:bodyPr>
          <a:lstStyle/>
          <a:p>
            <a:r>
              <a:rPr lang="fr-FR" b="1" dirty="0"/>
              <a:t>Variables d’environnement</a:t>
            </a:r>
          </a:p>
        </p:txBody>
      </p:sp>
      <p:sp>
        <p:nvSpPr>
          <p:cNvPr id="4" name="ZoneTexte 3">
            <a:extLst>
              <a:ext uri="{FF2B5EF4-FFF2-40B4-BE49-F238E27FC236}">
                <a16:creationId xmlns:a16="http://schemas.microsoft.com/office/drawing/2014/main" id="{6D4949D3-B7E8-2C9A-6ECD-78945C214630}"/>
              </a:ext>
            </a:extLst>
          </p:cNvPr>
          <p:cNvSpPr txBox="1"/>
          <p:nvPr/>
        </p:nvSpPr>
        <p:spPr>
          <a:xfrm>
            <a:off x="1257853" y="2089265"/>
            <a:ext cx="9880951" cy="923330"/>
          </a:xfrm>
          <a:prstGeom prst="rect">
            <a:avLst/>
          </a:prstGeom>
          <a:noFill/>
        </p:spPr>
        <p:txBody>
          <a:bodyPr wrap="square" rtlCol="0">
            <a:spAutoFit/>
          </a:bodyPr>
          <a:lstStyle/>
          <a:p>
            <a:r>
              <a:rPr lang="fr-MA" b="0" i="0" u="none" strike="noStrike" dirty="0">
                <a:solidFill>
                  <a:srgbClr val="271A38"/>
                </a:solidFill>
                <a:effectLst/>
                <a:latin typeface="Inter"/>
              </a:rPr>
              <a:t>Les variables d'environnement sont des variables que l'on peut utiliser dans n'importe quel programme. On parle aussi parfois de </a:t>
            </a:r>
            <a:r>
              <a:rPr lang="fr-MA" b="1" i="0" u="none" strike="noStrike" dirty="0">
                <a:solidFill>
                  <a:srgbClr val="271A38"/>
                </a:solidFill>
                <a:effectLst/>
                <a:latin typeface="Inter"/>
              </a:rPr>
              <a:t>variables globales</a:t>
            </a:r>
            <a:r>
              <a:rPr lang="fr-MA" b="0" i="0" u="none" strike="noStrike" dirty="0">
                <a:solidFill>
                  <a:srgbClr val="271A38"/>
                </a:solidFill>
                <a:effectLst/>
                <a:latin typeface="Inter"/>
              </a:rPr>
              <a:t>. La commande « </a:t>
            </a:r>
            <a:r>
              <a:rPr lang="fr-MA" b="1" i="0" u="none" strike="noStrike" dirty="0" err="1">
                <a:solidFill>
                  <a:srgbClr val="271A38"/>
                </a:solidFill>
                <a:effectLst/>
                <a:latin typeface="Inter"/>
              </a:rPr>
              <a:t>env</a:t>
            </a:r>
            <a:r>
              <a:rPr lang="fr-MA" b="0" i="0" u="none" strike="noStrike" dirty="0">
                <a:solidFill>
                  <a:srgbClr val="271A38"/>
                </a:solidFill>
                <a:effectLst/>
                <a:latin typeface="Inter"/>
              </a:rPr>
              <a:t> » permet d’afficher toutes les variables d’environnement.</a:t>
            </a:r>
            <a:endParaRPr lang="fr-FR" dirty="0"/>
          </a:p>
        </p:txBody>
      </p:sp>
      <p:pic>
        <p:nvPicPr>
          <p:cNvPr id="11" name="Image 10">
            <a:extLst>
              <a:ext uri="{FF2B5EF4-FFF2-40B4-BE49-F238E27FC236}">
                <a16:creationId xmlns:a16="http://schemas.microsoft.com/office/drawing/2014/main" id="{709F58E1-78ED-81C3-C694-30A8A0BCE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961" y="2961465"/>
            <a:ext cx="7772400" cy="3446015"/>
          </a:xfrm>
          <a:prstGeom prst="rect">
            <a:avLst/>
          </a:prstGeom>
        </p:spPr>
      </p:pic>
    </p:spTree>
    <p:extLst>
      <p:ext uri="{BB962C8B-B14F-4D97-AF65-F5344CB8AC3E}">
        <p14:creationId xmlns:p14="http://schemas.microsoft.com/office/powerpoint/2010/main" val="3820351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544869" cy="523220"/>
          </a:xfrm>
          <a:prstGeom prst="rect">
            <a:avLst/>
          </a:prstGeom>
          <a:noFill/>
        </p:spPr>
        <p:txBody>
          <a:bodyPr wrap="none" rtlCol="0">
            <a:spAutoFit/>
          </a:bodyPr>
          <a:lstStyle/>
          <a:p>
            <a:r>
              <a:rPr lang="fr-FR" sz="2800" b="1" dirty="0">
                <a:solidFill>
                  <a:srgbClr val="7030A0"/>
                </a:solidFill>
              </a:rPr>
              <a:t>3. Afficher et manipuler des variables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42</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9C1F1BB8-646B-3505-08BF-1CE8088960AC}"/>
              </a:ext>
            </a:extLst>
          </p:cNvPr>
          <p:cNvSpPr txBox="1"/>
          <p:nvPr/>
        </p:nvSpPr>
        <p:spPr>
          <a:xfrm>
            <a:off x="4055731" y="1566045"/>
            <a:ext cx="3121432" cy="369332"/>
          </a:xfrm>
          <a:prstGeom prst="rect">
            <a:avLst/>
          </a:prstGeom>
          <a:noFill/>
        </p:spPr>
        <p:txBody>
          <a:bodyPr wrap="none" rtlCol="0">
            <a:spAutoFit/>
          </a:bodyPr>
          <a:lstStyle/>
          <a:p>
            <a:r>
              <a:rPr lang="fr-FR" b="1" dirty="0"/>
              <a:t>Variables d’environnement</a:t>
            </a:r>
          </a:p>
        </p:txBody>
      </p:sp>
      <p:sp>
        <p:nvSpPr>
          <p:cNvPr id="4" name="ZoneTexte 3">
            <a:extLst>
              <a:ext uri="{FF2B5EF4-FFF2-40B4-BE49-F238E27FC236}">
                <a16:creationId xmlns:a16="http://schemas.microsoft.com/office/drawing/2014/main" id="{6D4949D3-B7E8-2C9A-6ECD-78945C214630}"/>
              </a:ext>
            </a:extLst>
          </p:cNvPr>
          <p:cNvSpPr txBox="1"/>
          <p:nvPr/>
        </p:nvSpPr>
        <p:spPr>
          <a:xfrm>
            <a:off x="1257853" y="2089265"/>
            <a:ext cx="9880951" cy="923330"/>
          </a:xfrm>
          <a:prstGeom prst="rect">
            <a:avLst/>
          </a:prstGeom>
          <a:noFill/>
        </p:spPr>
        <p:txBody>
          <a:bodyPr wrap="square" rtlCol="0">
            <a:spAutoFit/>
          </a:bodyPr>
          <a:lstStyle/>
          <a:p>
            <a:r>
              <a:rPr lang="fr-MA" b="0" i="0" u="none" strike="noStrike" dirty="0">
                <a:solidFill>
                  <a:srgbClr val="271A38"/>
                </a:solidFill>
                <a:effectLst/>
                <a:latin typeface="Inter"/>
              </a:rPr>
              <a:t>Les variables d'environnement sont des variables que l'on peut utiliser dans n'importe quel programme. On parle aussi parfois de </a:t>
            </a:r>
            <a:r>
              <a:rPr lang="fr-MA" b="1" i="0" u="none" strike="noStrike" dirty="0">
                <a:solidFill>
                  <a:srgbClr val="271A38"/>
                </a:solidFill>
                <a:effectLst/>
                <a:latin typeface="Inter"/>
              </a:rPr>
              <a:t>variables globales</a:t>
            </a:r>
            <a:r>
              <a:rPr lang="fr-MA" b="0" i="0" u="none" strike="noStrike" dirty="0">
                <a:solidFill>
                  <a:srgbClr val="271A38"/>
                </a:solidFill>
                <a:effectLst/>
                <a:latin typeface="Inter"/>
              </a:rPr>
              <a:t>. La commande « </a:t>
            </a:r>
            <a:r>
              <a:rPr lang="fr-MA" b="1" i="0" u="none" strike="noStrike" dirty="0" err="1">
                <a:solidFill>
                  <a:srgbClr val="271A38"/>
                </a:solidFill>
                <a:effectLst/>
                <a:latin typeface="Inter"/>
              </a:rPr>
              <a:t>env</a:t>
            </a:r>
            <a:r>
              <a:rPr lang="fr-MA" b="0" i="0" u="none" strike="noStrike" dirty="0">
                <a:solidFill>
                  <a:srgbClr val="271A38"/>
                </a:solidFill>
                <a:effectLst/>
                <a:latin typeface="Inter"/>
              </a:rPr>
              <a:t> » permet d’afficher toutes les variables d’environnement.</a:t>
            </a:r>
            <a:endParaRPr lang="fr-FR" dirty="0"/>
          </a:p>
        </p:txBody>
      </p:sp>
      <p:pic>
        <p:nvPicPr>
          <p:cNvPr id="11" name="Image 10">
            <a:extLst>
              <a:ext uri="{FF2B5EF4-FFF2-40B4-BE49-F238E27FC236}">
                <a16:creationId xmlns:a16="http://schemas.microsoft.com/office/drawing/2014/main" id="{709F58E1-78ED-81C3-C694-30A8A0BCE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961" y="2961465"/>
            <a:ext cx="7772400" cy="3446015"/>
          </a:xfrm>
          <a:prstGeom prst="rect">
            <a:avLst/>
          </a:prstGeom>
        </p:spPr>
      </p:pic>
    </p:spTree>
    <p:extLst>
      <p:ext uri="{BB962C8B-B14F-4D97-AF65-F5344CB8AC3E}">
        <p14:creationId xmlns:p14="http://schemas.microsoft.com/office/powerpoint/2010/main" val="722292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6544869" cy="523220"/>
          </a:xfrm>
          <a:prstGeom prst="rect">
            <a:avLst/>
          </a:prstGeom>
          <a:noFill/>
        </p:spPr>
        <p:txBody>
          <a:bodyPr wrap="none" rtlCol="0">
            <a:spAutoFit/>
          </a:bodyPr>
          <a:lstStyle/>
          <a:p>
            <a:r>
              <a:rPr lang="fr-FR" sz="2800" b="1" dirty="0">
                <a:solidFill>
                  <a:srgbClr val="7030A0"/>
                </a:solidFill>
              </a:rPr>
              <a:t>3. Afficher et manipuler des variables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43</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5" name="ZoneTexte 4">
            <a:extLst>
              <a:ext uri="{FF2B5EF4-FFF2-40B4-BE49-F238E27FC236}">
                <a16:creationId xmlns:a16="http://schemas.microsoft.com/office/drawing/2014/main" id="{9C1F1BB8-646B-3505-08BF-1CE8088960AC}"/>
              </a:ext>
            </a:extLst>
          </p:cNvPr>
          <p:cNvSpPr txBox="1"/>
          <p:nvPr/>
        </p:nvSpPr>
        <p:spPr>
          <a:xfrm>
            <a:off x="4055731" y="1566045"/>
            <a:ext cx="2505879" cy="369332"/>
          </a:xfrm>
          <a:prstGeom prst="rect">
            <a:avLst/>
          </a:prstGeom>
          <a:noFill/>
        </p:spPr>
        <p:txBody>
          <a:bodyPr wrap="none" rtlCol="0">
            <a:spAutoFit/>
          </a:bodyPr>
          <a:lstStyle/>
          <a:p>
            <a:r>
              <a:rPr lang="fr-FR" b="1" dirty="0"/>
              <a:t>Variables paramètres</a:t>
            </a:r>
          </a:p>
        </p:txBody>
      </p:sp>
      <p:sp>
        <p:nvSpPr>
          <p:cNvPr id="6" name="ZoneTexte 5">
            <a:extLst>
              <a:ext uri="{FF2B5EF4-FFF2-40B4-BE49-F238E27FC236}">
                <a16:creationId xmlns:a16="http://schemas.microsoft.com/office/drawing/2014/main" id="{804A1FA5-4F70-819F-085E-382067A8481B}"/>
              </a:ext>
            </a:extLst>
          </p:cNvPr>
          <p:cNvSpPr txBox="1"/>
          <p:nvPr/>
        </p:nvSpPr>
        <p:spPr>
          <a:xfrm>
            <a:off x="2307265" y="2216916"/>
            <a:ext cx="6609502" cy="369332"/>
          </a:xfrm>
          <a:prstGeom prst="rect">
            <a:avLst/>
          </a:prstGeom>
          <a:noFill/>
        </p:spPr>
        <p:txBody>
          <a:bodyPr wrap="none" rtlCol="0">
            <a:spAutoFit/>
          </a:bodyPr>
          <a:lstStyle/>
          <a:p>
            <a:r>
              <a:rPr lang="fr-FR" dirty="0"/>
              <a:t>Ce sont les paramètres passés au script lors de son exécution :</a:t>
            </a:r>
          </a:p>
        </p:txBody>
      </p:sp>
      <p:pic>
        <p:nvPicPr>
          <p:cNvPr id="10" name="Image 9">
            <a:extLst>
              <a:ext uri="{FF2B5EF4-FFF2-40B4-BE49-F238E27FC236}">
                <a16:creationId xmlns:a16="http://schemas.microsoft.com/office/drawing/2014/main" id="{6DBEA269-5005-1093-4425-DD61A5E5A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992" y="2943069"/>
            <a:ext cx="6781800" cy="2400300"/>
          </a:xfrm>
          <a:prstGeom prst="rect">
            <a:avLst/>
          </a:prstGeom>
        </p:spPr>
      </p:pic>
    </p:spTree>
    <p:extLst>
      <p:ext uri="{BB962C8B-B14F-4D97-AF65-F5344CB8AC3E}">
        <p14:creationId xmlns:p14="http://schemas.microsoft.com/office/powerpoint/2010/main" val="1094083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3121367" cy="523220"/>
          </a:xfrm>
          <a:prstGeom prst="rect">
            <a:avLst/>
          </a:prstGeom>
          <a:noFill/>
        </p:spPr>
        <p:txBody>
          <a:bodyPr wrap="none" rtlCol="0">
            <a:spAutoFit/>
          </a:bodyPr>
          <a:lstStyle/>
          <a:p>
            <a:r>
              <a:rPr lang="fr-FR" sz="2800" b="1" dirty="0">
                <a:solidFill>
                  <a:srgbClr val="7030A0"/>
                </a:solidFill>
              </a:rPr>
              <a:t>3. Les conditions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44</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5E858F60-B54D-4444-07F3-590BAD50C727}"/>
              </a:ext>
            </a:extLst>
          </p:cNvPr>
          <p:cNvSpPr txBox="1"/>
          <p:nvPr/>
        </p:nvSpPr>
        <p:spPr>
          <a:xfrm>
            <a:off x="4572000" y="1574932"/>
            <a:ext cx="2056973" cy="369332"/>
          </a:xfrm>
          <a:prstGeom prst="rect">
            <a:avLst/>
          </a:prstGeom>
          <a:noFill/>
        </p:spPr>
        <p:txBody>
          <a:bodyPr wrap="none" rtlCol="0">
            <a:spAutoFit/>
          </a:bodyPr>
          <a:lstStyle/>
          <a:p>
            <a:r>
              <a:rPr lang="fr-FR" b="1" dirty="0"/>
              <a:t>Condition simple</a:t>
            </a:r>
          </a:p>
        </p:txBody>
      </p:sp>
      <p:pic>
        <p:nvPicPr>
          <p:cNvPr id="7" name="Image 6">
            <a:extLst>
              <a:ext uri="{FF2B5EF4-FFF2-40B4-BE49-F238E27FC236}">
                <a16:creationId xmlns:a16="http://schemas.microsoft.com/office/drawing/2014/main" id="{19079ED6-A980-DE8D-79BC-BB1EB67BFB4B}"/>
              </a:ext>
            </a:extLst>
          </p:cNvPr>
          <p:cNvPicPr>
            <a:picLocks noChangeAspect="1"/>
          </p:cNvPicPr>
          <p:nvPr/>
        </p:nvPicPr>
        <p:blipFill rotWithShape="1">
          <a:blip r:embed="rId3">
            <a:extLst>
              <a:ext uri="{28A0092B-C50C-407E-A947-70E740481C1C}">
                <a14:useLocalDpi xmlns:a14="http://schemas.microsoft.com/office/drawing/2010/main" val="0"/>
              </a:ext>
            </a:extLst>
          </a:blip>
          <a:srcRect r="31019"/>
          <a:stretch/>
        </p:blipFill>
        <p:spPr>
          <a:xfrm>
            <a:off x="206612" y="2360772"/>
            <a:ext cx="3692171" cy="1453410"/>
          </a:xfrm>
          <a:prstGeom prst="rect">
            <a:avLst/>
          </a:prstGeom>
        </p:spPr>
      </p:pic>
      <p:pic>
        <p:nvPicPr>
          <p:cNvPr id="11" name="Image 10">
            <a:extLst>
              <a:ext uri="{FF2B5EF4-FFF2-40B4-BE49-F238E27FC236}">
                <a16:creationId xmlns:a16="http://schemas.microsoft.com/office/drawing/2014/main" id="{9C1974BD-09E0-1419-8EC5-790B46722229}"/>
              </a:ext>
            </a:extLst>
          </p:cNvPr>
          <p:cNvPicPr>
            <a:picLocks noChangeAspect="1"/>
          </p:cNvPicPr>
          <p:nvPr/>
        </p:nvPicPr>
        <p:blipFill rotWithShape="1">
          <a:blip r:embed="rId4">
            <a:extLst>
              <a:ext uri="{28A0092B-C50C-407E-A947-70E740481C1C}">
                <a14:useLocalDpi xmlns:a14="http://schemas.microsoft.com/office/drawing/2010/main" val="0"/>
              </a:ext>
            </a:extLst>
          </a:blip>
          <a:srcRect r="26965"/>
          <a:stretch/>
        </p:blipFill>
        <p:spPr>
          <a:xfrm>
            <a:off x="206612" y="4136065"/>
            <a:ext cx="3751182" cy="2054443"/>
          </a:xfrm>
          <a:prstGeom prst="rect">
            <a:avLst/>
          </a:prstGeom>
        </p:spPr>
      </p:pic>
      <p:pic>
        <p:nvPicPr>
          <p:cNvPr id="13" name="Image 12">
            <a:extLst>
              <a:ext uri="{FF2B5EF4-FFF2-40B4-BE49-F238E27FC236}">
                <a16:creationId xmlns:a16="http://schemas.microsoft.com/office/drawing/2014/main" id="{88ABBF26-CEF9-5369-1A91-AC2E9C488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6578" y="2360772"/>
            <a:ext cx="7658100" cy="3886200"/>
          </a:xfrm>
          <a:prstGeom prst="rect">
            <a:avLst/>
          </a:prstGeom>
        </p:spPr>
      </p:pic>
    </p:spTree>
    <p:extLst>
      <p:ext uri="{BB962C8B-B14F-4D97-AF65-F5344CB8AC3E}">
        <p14:creationId xmlns:p14="http://schemas.microsoft.com/office/powerpoint/2010/main" val="187328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2925895" y="1055336"/>
            <a:ext cx="3121367" cy="523220"/>
          </a:xfrm>
          <a:prstGeom prst="rect">
            <a:avLst/>
          </a:prstGeom>
          <a:noFill/>
        </p:spPr>
        <p:txBody>
          <a:bodyPr wrap="none" rtlCol="0">
            <a:spAutoFit/>
          </a:bodyPr>
          <a:lstStyle/>
          <a:p>
            <a:r>
              <a:rPr lang="fr-FR" sz="2800" b="1" dirty="0">
                <a:solidFill>
                  <a:srgbClr val="7030A0"/>
                </a:solidFill>
              </a:rPr>
              <a:t>3. Les conditions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081107" y="212524"/>
            <a:ext cx="8097016" cy="714860"/>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t>Introduction aux scripts Shell</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85C68F39-C06A-7FDF-EE47-A15D11B7599C}"/>
              </a:ext>
            </a:extLst>
          </p:cNvPr>
          <p:cNvSpPr>
            <a:spLocks noGrp="1"/>
          </p:cNvSpPr>
          <p:nvPr>
            <p:ph type="ftr" sz="quarter" idx="11"/>
          </p:nvPr>
        </p:nvSpPr>
        <p:spPr/>
        <p:txBody>
          <a:bodyPr/>
          <a:lstStyle/>
          <a:p>
            <a:r>
              <a:rPr lang="en-US"/>
              <a:t>Année Universitaire 2023-2024</a:t>
            </a:r>
          </a:p>
        </p:txBody>
      </p:sp>
      <p:sp>
        <p:nvSpPr>
          <p:cNvPr id="9" name="Espace réservé du numéro de diapositive 8">
            <a:extLst>
              <a:ext uri="{FF2B5EF4-FFF2-40B4-BE49-F238E27FC236}">
                <a16:creationId xmlns:a16="http://schemas.microsoft.com/office/drawing/2014/main" id="{794DF27F-F2EE-5003-AE35-AAF9F1132B40}"/>
              </a:ext>
            </a:extLst>
          </p:cNvPr>
          <p:cNvSpPr>
            <a:spLocks noGrp="1"/>
          </p:cNvSpPr>
          <p:nvPr>
            <p:ph type="sldNum" sz="quarter" idx="12"/>
          </p:nvPr>
        </p:nvSpPr>
        <p:spPr/>
        <p:txBody>
          <a:bodyPr/>
          <a:lstStyle/>
          <a:p>
            <a:fld id="{14385F30-F5BB-45A0-A756-346F67DA10C3}" type="slidenum">
              <a:rPr lang="en-US" smtClean="0"/>
              <a:t>45</a:t>
            </a:fld>
            <a:endParaRPr lang="en-US"/>
          </a:p>
        </p:txBody>
      </p:sp>
      <p:pic>
        <p:nvPicPr>
          <p:cNvPr id="3" name="Image 2">
            <a:extLst>
              <a:ext uri="{FF2B5EF4-FFF2-40B4-BE49-F238E27FC236}">
                <a16:creationId xmlns:a16="http://schemas.microsoft.com/office/drawing/2014/main" id="{0A247FED-3D25-ECC8-07A9-7A626E9E7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5E858F60-B54D-4444-07F3-590BAD50C727}"/>
              </a:ext>
            </a:extLst>
          </p:cNvPr>
          <p:cNvSpPr txBox="1"/>
          <p:nvPr/>
        </p:nvSpPr>
        <p:spPr>
          <a:xfrm>
            <a:off x="4572000" y="1574932"/>
            <a:ext cx="2056973" cy="369332"/>
          </a:xfrm>
          <a:prstGeom prst="rect">
            <a:avLst/>
          </a:prstGeom>
          <a:noFill/>
        </p:spPr>
        <p:txBody>
          <a:bodyPr wrap="none" rtlCol="0">
            <a:spAutoFit/>
          </a:bodyPr>
          <a:lstStyle/>
          <a:p>
            <a:r>
              <a:rPr lang="fr-FR" b="1" dirty="0"/>
              <a:t>Condition simple</a:t>
            </a:r>
          </a:p>
        </p:txBody>
      </p:sp>
      <p:pic>
        <p:nvPicPr>
          <p:cNvPr id="6" name="Image 5">
            <a:extLst>
              <a:ext uri="{FF2B5EF4-FFF2-40B4-BE49-F238E27FC236}">
                <a16:creationId xmlns:a16="http://schemas.microsoft.com/office/drawing/2014/main" id="{ED38B5B8-3DC7-0793-4437-E59599CB6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539" y="1908762"/>
            <a:ext cx="7224968" cy="4483091"/>
          </a:xfrm>
          <a:prstGeom prst="rect">
            <a:avLst/>
          </a:prstGeom>
        </p:spPr>
      </p:pic>
    </p:spTree>
    <p:extLst>
      <p:ext uri="{BB962C8B-B14F-4D97-AF65-F5344CB8AC3E}">
        <p14:creationId xmlns:p14="http://schemas.microsoft.com/office/powerpoint/2010/main" val="76000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Initiation à coursera</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0" name="Espace réservé du pied de page 9">
            <a:extLst>
              <a:ext uri="{FF2B5EF4-FFF2-40B4-BE49-F238E27FC236}">
                <a16:creationId xmlns:a16="http://schemas.microsoft.com/office/drawing/2014/main" id="{B878D041-4907-8114-D6B6-CBD448E402A0}"/>
              </a:ext>
            </a:extLst>
          </p:cNvPr>
          <p:cNvSpPr>
            <a:spLocks noGrp="1"/>
          </p:cNvSpPr>
          <p:nvPr>
            <p:ph type="ftr" sz="quarter" idx="11"/>
          </p:nvPr>
        </p:nvSpPr>
        <p:spPr/>
        <p:txBody>
          <a:bodyPr/>
          <a:lstStyle/>
          <a:p>
            <a:r>
              <a:rPr lang="en-US"/>
              <a:t>Année Universitaire 2023-2024</a:t>
            </a:r>
          </a:p>
        </p:txBody>
      </p:sp>
      <p:sp>
        <p:nvSpPr>
          <p:cNvPr id="11" name="Espace réservé du numéro de diapositive 10">
            <a:extLst>
              <a:ext uri="{FF2B5EF4-FFF2-40B4-BE49-F238E27FC236}">
                <a16:creationId xmlns:a16="http://schemas.microsoft.com/office/drawing/2014/main" id="{67978108-FE30-0A62-000B-8397FBD422A2}"/>
              </a:ext>
            </a:extLst>
          </p:cNvPr>
          <p:cNvSpPr>
            <a:spLocks noGrp="1"/>
          </p:cNvSpPr>
          <p:nvPr>
            <p:ph type="sldNum" sz="quarter" idx="12"/>
          </p:nvPr>
        </p:nvSpPr>
        <p:spPr/>
        <p:txBody>
          <a:bodyPr/>
          <a:lstStyle/>
          <a:p>
            <a:fld id="{14385F30-F5BB-45A0-A756-346F67DA10C3}" type="slidenum">
              <a:rPr lang="en-US" smtClean="0"/>
              <a:t>5</a:t>
            </a:fld>
            <a:endParaRPr lang="en-US"/>
          </a:p>
        </p:txBody>
      </p:sp>
      <p:pic>
        <p:nvPicPr>
          <p:cNvPr id="15" name="Image 14">
            <a:extLst>
              <a:ext uri="{FF2B5EF4-FFF2-40B4-BE49-F238E27FC236}">
                <a16:creationId xmlns:a16="http://schemas.microsoft.com/office/drawing/2014/main" id="{B9573CA8-DD25-A406-2D1C-860F58173B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4" name="ZoneTexte 3">
            <a:extLst>
              <a:ext uri="{FF2B5EF4-FFF2-40B4-BE49-F238E27FC236}">
                <a16:creationId xmlns:a16="http://schemas.microsoft.com/office/drawing/2014/main" id="{DF7C80E2-0A90-6C78-9761-7BF15D7B67B9}"/>
              </a:ext>
            </a:extLst>
          </p:cNvPr>
          <p:cNvSpPr txBox="1"/>
          <p:nvPr/>
        </p:nvSpPr>
        <p:spPr>
          <a:xfrm>
            <a:off x="4038600" y="2035397"/>
            <a:ext cx="5245376" cy="338554"/>
          </a:xfrm>
          <a:prstGeom prst="rect">
            <a:avLst/>
          </a:prstGeom>
          <a:noFill/>
        </p:spPr>
        <p:txBody>
          <a:bodyPr wrap="square">
            <a:spAutoFit/>
          </a:bodyPr>
          <a:lstStyle/>
          <a:p>
            <a:r>
              <a:rPr lang="fr-MA" sz="1600" b="0" i="0" dirty="0">
                <a:solidFill>
                  <a:srgbClr val="000000"/>
                </a:solidFill>
                <a:effectLst/>
                <a:latin typeface="Arial" panose="020B0604020202020204" pitchFamily="34" charset="0"/>
              </a:rPr>
              <a:t>Free Online Courses From Top Universities</a:t>
            </a:r>
            <a:endParaRPr lang="fr-FR" sz="1600" dirty="0"/>
          </a:p>
        </p:txBody>
      </p:sp>
      <p:pic>
        <p:nvPicPr>
          <p:cNvPr id="1026" name="Picture 2" descr="Careers at Coursera">
            <a:extLst>
              <a:ext uri="{FF2B5EF4-FFF2-40B4-BE49-F238E27FC236}">
                <a16:creationId xmlns:a16="http://schemas.microsoft.com/office/drawing/2014/main" id="{39BB8249-F065-4195-AD8F-3A746E9310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24" t="25211" r="9615" b="27479"/>
          <a:stretch/>
        </p:blipFill>
        <p:spPr bwMode="auto">
          <a:xfrm>
            <a:off x="3808330" y="1192960"/>
            <a:ext cx="4431209" cy="836837"/>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1E701C4-677E-B696-6804-16440E0AAF46}"/>
              </a:ext>
            </a:extLst>
          </p:cNvPr>
          <p:cNvSpPr txBox="1"/>
          <p:nvPr/>
        </p:nvSpPr>
        <p:spPr>
          <a:xfrm>
            <a:off x="2398438" y="2902904"/>
            <a:ext cx="8050695" cy="369332"/>
          </a:xfrm>
          <a:prstGeom prst="rect">
            <a:avLst/>
          </a:prstGeom>
          <a:noFill/>
        </p:spPr>
        <p:txBody>
          <a:bodyPr wrap="square" rtlCol="0">
            <a:spAutoFit/>
          </a:bodyPr>
          <a:lstStyle/>
          <a:p>
            <a:pPr marL="285750" indent="-285750">
              <a:buFont typeface="Wingdings" pitchFamily="2" charset="2"/>
              <a:buChar char="Ø"/>
            </a:pPr>
            <a:r>
              <a:rPr lang="fr-FR" dirty="0"/>
              <a:t>Coursera est une plateforme numérique proposant des courts en ligne. </a:t>
            </a:r>
          </a:p>
        </p:txBody>
      </p:sp>
      <p:sp>
        <p:nvSpPr>
          <p:cNvPr id="12" name="ZoneTexte 11">
            <a:extLst>
              <a:ext uri="{FF2B5EF4-FFF2-40B4-BE49-F238E27FC236}">
                <a16:creationId xmlns:a16="http://schemas.microsoft.com/office/drawing/2014/main" id="{B102617E-1F92-4E67-DEAB-2CF8730C7CF1}"/>
              </a:ext>
            </a:extLst>
          </p:cNvPr>
          <p:cNvSpPr txBox="1"/>
          <p:nvPr/>
        </p:nvSpPr>
        <p:spPr>
          <a:xfrm>
            <a:off x="2398438" y="3321571"/>
            <a:ext cx="8050695" cy="646331"/>
          </a:xfrm>
          <a:prstGeom prst="rect">
            <a:avLst/>
          </a:prstGeom>
          <a:noFill/>
        </p:spPr>
        <p:txBody>
          <a:bodyPr wrap="square" rtlCol="0">
            <a:spAutoFit/>
          </a:bodyPr>
          <a:lstStyle/>
          <a:p>
            <a:pPr marL="285750" indent="-285750">
              <a:buFont typeface="Wingdings" pitchFamily="2" charset="2"/>
              <a:buChar char="Ø"/>
            </a:pPr>
            <a:r>
              <a:rPr lang="fr-FR" dirty="0"/>
              <a:t>Le contenu est alimenté en grande partie par des universités à travers le monde mais aussi par des entreprises comme IBM ou google</a:t>
            </a:r>
          </a:p>
        </p:txBody>
      </p:sp>
      <p:sp>
        <p:nvSpPr>
          <p:cNvPr id="13" name="ZoneTexte 12">
            <a:extLst>
              <a:ext uri="{FF2B5EF4-FFF2-40B4-BE49-F238E27FC236}">
                <a16:creationId xmlns:a16="http://schemas.microsoft.com/office/drawing/2014/main" id="{DC51FDFB-CB22-5BE0-9F24-14D86FA154DF}"/>
              </a:ext>
            </a:extLst>
          </p:cNvPr>
          <p:cNvSpPr txBox="1"/>
          <p:nvPr/>
        </p:nvSpPr>
        <p:spPr>
          <a:xfrm>
            <a:off x="2398437" y="3973502"/>
            <a:ext cx="8050695" cy="369332"/>
          </a:xfrm>
          <a:prstGeom prst="rect">
            <a:avLst/>
          </a:prstGeom>
          <a:noFill/>
        </p:spPr>
        <p:txBody>
          <a:bodyPr wrap="square" rtlCol="0">
            <a:spAutoFit/>
          </a:bodyPr>
          <a:lstStyle/>
          <a:p>
            <a:pPr marL="285750" indent="-285750">
              <a:buFont typeface="Wingdings" pitchFamily="2" charset="2"/>
              <a:buChar char="Ø"/>
            </a:pPr>
            <a:r>
              <a:rPr lang="fr-FR" dirty="0"/>
              <a:t>On y trouve des cours gratuits et des cours payants</a:t>
            </a:r>
          </a:p>
        </p:txBody>
      </p:sp>
      <p:sp>
        <p:nvSpPr>
          <p:cNvPr id="14" name="ZoneTexte 13">
            <a:extLst>
              <a:ext uri="{FF2B5EF4-FFF2-40B4-BE49-F238E27FC236}">
                <a16:creationId xmlns:a16="http://schemas.microsoft.com/office/drawing/2014/main" id="{EAFBCE88-BACF-9952-5875-6B52E77EFFDC}"/>
              </a:ext>
            </a:extLst>
          </p:cNvPr>
          <p:cNvSpPr txBox="1"/>
          <p:nvPr/>
        </p:nvSpPr>
        <p:spPr>
          <a:xfrm>
            <a:off x="2398437" y="4441478"/>
            <a:ext cx="8050695" cy="646331"/>
          </a:xfrm>
          <a:prstGeom prst="rect">
            <a:avLst/>
          </a:prstGeom>
          <a:noFill/>
        </p:spPr>
        <p:txBody>
          <a:bodyPr wrap="square" rtlCol="0">
            <a:spAutoFit/>
          </a:bodyPr>
          <a:lstStyle/>
          <a:p>
            <a:pPr marL="285750" indent="-285750">
              <a:buFont typeface="Wingdings" pitchFamily="2" charset="2"/>
              <a:buChar char="Ø"/>
            </a:pPr>
            <a:r>
              <a:rPr lang="fr-FR" dirty="0"/>
              <a:t>Pour suivre les cours sur cette plateforme il vous suffit de créer un compte coursera sur la plateforme.</a:t>
            </a:r>
          </a:p>
        </p:txBody>
      </p:sp>
      <p:pic>
        <p:nvPicPr>
          <p:cNvPr id="16" name="Image 15">
            <a:extLst>
              <a:ext uri="{FF2B5EF4-FFF2-40B4-BE49-F238E27FC236}">
                <a16:creationId xmlns:a16="http://schemas.microsoft.com/office/drawing/2014/main" id="{5551B8CA-6D26-5F99-E306-55D739401F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9803" y="5273619"/>
            <a:ext cx="2150797" cy="860319"/>
          </a:xfrm>
          <a:prstGeom prst="rect">
            <a:avLst/>
          </a:prstGeom>
        </p:spPr>
      </p:pic>
      <p:sp>
        <p:nvSpPr>
          <p:cNvPr id="18" name="ZoneTexte 17">
            <a:extLst>
              <a:ext uri="{FF2B5EF4-FFF2-40B4-BE49-F238E27FC236}">
                <a16:creationId xmlns:a16="http://schemas.microsoft.com/office/drawing/2014/main" id="{5FFE49A3-8BB2-9AF3-17E0-B4A9F2339DBF}"/>
              </a:ext>
            </a:extLst>
          </p:cNvPr>
          <p:cNvSpPr txBox="1"/>
          <p:nvPr/>
        </p:nvSpPr>
        <p:spPr>
          <a:xfrm>
            <a:off x="4283714" y="5426709"/>
            <a:ext cx="2377574" cy="369332"/>
          </a:xfrm>
          <a:prstGeom prst="rect">
            <a:avLst/>
          </a:prstGeom>
          <a:noFill/>
        </p:spPr>
        <p:txBody>
          <a:bodyPr wrap="none" rtlCol="0">
            <a:spAutoFit/>
          </a:bodyPr>
          <a:lstStyle/>
          <a:p>
            <a:r>
              <a:rPr lang="fr-FR" dirty="0"/>
              <a:t>Cours sponsorisé par</a:t>
            </a:r>
          </a:p>
        </p:txBody>
      </p:sp>
    </p:spTree>
    <p:extLst>
      <p:ext uri="{BB962C8B-B14F-4D97-AF65-F5344CB8AC3E}">
        <p14:creationId xmlns:p14="http://schemas.microsoft.com/office/powerpoint/2010/main" val="405082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80779" cy="523220"/>
          </a:xfrm>
          <a:prstGeom prst="rect">
            <a:avLst/>
          </a:prstGeom>
          <a:noFill/>
        </p:spPr>
        <p:txBody>
          <a:bodyPr wrap="none" rtlCol="0">
            <a:spAutoFit/>
          </a:bodyPr>
          <a:lstStyle/>
          <a:p>
            <a:r>
              <a:rPr lang="fr-FR" sz="2800" b="1" dirty="0">
                <a:solidFill>
                  <a:srgbClr val="7030A0"/>
                </a:solidFill>
              </a:rPr>
              <a:t>1. Généralités sur les OS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3D9D8598-0164-5495-5DC7-BDEA5D2DC99D}"/>
              </a:ext>
            </a:extLst>
          </p:cNvPr>
          <p:cNvSpPr txBox="1"/>
          <p:nvPr/>
        </p:nvSpPr>
        <p:spPr>
          <a:xfrm>
            <a:off x="354314" y="1574932"/>
            <a:ext cx="9776075" cy="1015663"/>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Le système d’exploitation (noté </a:t>
            </a:r>
            <a:r>
              <a:rPr lang="fr-FR" sz="2000" dirty="0">
                <a:solidFill>
                  <a:srgbClr val="C00000"/>
                </a:solidFill>
                <a:latin typeface="Arial" panose="020B0604020202020204" pitchFamily="34" charset="0"/>
                <a:cs typeface="Arial" panose="020B0604020202020204" pitchFamily="34" charset="0"/>
              </a:rPr>
              <a:t>SE</a:t>
            </a:r>
            <a:r>
              <a:rPr lang="fr-FR" sz="2000" dirty="0">
                <a:latin typeface="Arial" panose="020B0604020202020204" pitchFamily="34" charset="0"/>
                <a:cs typeface="Arial" panose="020B0604020202020204" pitchFamily="34" charset="0"/>
              </a:rPr>
              <a:t> ou </a:t>
            </a:r>
            <a:r>
              <a:rPr lang="fr-FR" sz="2000" dirty="0">
                <a:solidFill>
                  <a:srgbClr val="C00000"/>
                </a:solidFill>
                <a:latin typeface="Arial" panose="020B0604020202020204" pitchFamily="34" charset="0"/>
                <a:cs typeface="Arial" panose="020B0604020202020204" pitchFamily="34" charset="0"/>
              </a:rPr>
              <a:t>OS</a:t>
            </a:r>
            <a:r>
              <a:rPr lang="fr-FR" sz="2000" dirty="0">
                <a:latin typeface="Arial" panose="020B0604020202020204" pitchFamily="34" charset="0"/>
                <a:cs typeface="Arial" panose="020B0604020202020204" pitchFamily="34" charset="0"/>
              </a:rPr>
              <a:t>, abréviation du terme anglais </a:t>
            </a:r>
            <a:r>
              <a:rPr lang="fr-FR" sz="2000" dirty="0">
                <a:solidFill>
                  <a:srgbClr val="C00000"/>
                </a:solidFill>
                <a:latin typeface="Arial" panose="020B0604020202020204" pitchFamily="34" charset="0"/>
                <a:cs typeface="Arial" panose="020B0604020202020204" pitchFamily="34" charset="0"/>
              </a:rPr>
              <a:t>O</a:t>
            </a:r>
            <a:r>
              <a:rPr lang="fr-FR" sz="2000" dirty="0">
                <a:latin typeface="Arial" panose="020B0604020202020204" pitchFamily="34" charset="0"/>
                <a:cs typeface="Arial" panose="020B0604020202020204" pitchFamily="34" charset="0"/>
              </a:rPr>
              <a:t>perating </a:t>
            </a:r>
            <a:r>
              <a:rPr lang="fr-FR" sz="2000" dirty="0">
                <a:solidFill>
                  <a:srgbClr val="C00000"/>
                </a:solidFill>
                <a:latin typeface="Arial" panose="020B0604020202020204" pitchFamily="34" charset="0"/>
                <a:cs typeface="Arial" panose="020B0604020202020204" pitchFamily="34" charset="0"/>
              </a:rPr>
              <a:t>S</a:t>
            </a:r>
            <a:r>
              <a:rPr lang="fr-FR" sz="2000" dirty="0">
                <a:latin typeface="Arial" panose="020B0604020202020204" pitchFamily="34" charset="0"/>
                <a:cs typeface="Arial" panose="020B0604020202020204" pitchFamily="34" charset="0"/>
              </a:rPr>
              <a:t>ystem), est chargé d’assurer la liaison entre les ressources matérielles, l’utilisateur et les applications.</a:t>
            </a:r>
          </a:p>
        </p:txBody>
      </p:sp>
      <p:sp>
        <p:nvSpPr>
          <p:cNvPr id="6" name="ZoneTexte 5">
            <a:extLst>
              <a:ext uri="{FF2B5EF4-FFF2-40B4-BE49-F238E27FC236}">
                <a16:creationId xmlns:a16="http://schemas.microsoft.com/office/drawing/2014/main" id="{C32EFAB2-4DEC-2FAA-C435-607C81E4AA9C}"/>
              </a:ext>
            </a:extLst>
          </p:cNvPr>
          <p:cNvSpPr txBox="1"/>
          <p:nvPr/>
        </p:nvSpPr>
        <p:spPr>
          <a:xfrm>
            <a:off x="354314" y="2610694"/>
            <a:ext cx="1821332" cy="400110"/>
          </a:xfrm>
          <a:prstGeom prst="rect">
            <a:avLst/>
          </a:prstGeom>
          <a:noFill/>
        </p:spPr>
        <p:txBody>
          <a:bodyPr wrap="none" rtlCol="0">
            <a:spAutoFit/>
          </a:bodyPr>
          <a:lstStyle/>
          <a:p>
            <a:r>
              <a:rPr lang="fr-FR" sz="2000" dirty="0">
                <a:latin typeface="Arial" panose="020B0604020202020204" pitchFamily="34" charset="0"/>
                <a:cs typeface="Arial" panose="020B0604020202020204" pitchFamily="34" charset="0"/>
              </a:rPr>
              <a:t>Deux taches : </a:t>
            </a:r>
          </a:p>
        </p:txBody>
      </p:sp>
      <p:sp>
        <p:nvSpPr>
          <p:cNvPr id="7" name="ZoneTexte 6">
            <a:extLst>
              <a:ext uri="{FF2B5EF4-FFF2-40B4-BE49-F238E27FC236}">
                <a16:creationId xmlns:a16="http://schemas.microsoft.com/office/drawing/2014/main" id="{42E5D959-4320-7505-CFDA-4D363EFF6724}"/>
              </a:ext>
            </a:extLst>
          </p:cNvPr>
          <p:cNvSpPr txBox="1"/>
          <p:nvPr/>
        </p:nvSpPr>
        <p:spPr>
          <a:xfrm>
            <a:off x="580610" y="3260634"/>
            <a:ext cx="5723906" cy="1938992"/>
          </a:xfrm>
          <a:prstGeom prst="rect">
            <a:avLst/>
          </a:prstGeom>
          <a:noFill/>
        </p:spPr>
        <p:txBody>
          <a:bodyPr wrap="square" rtlCol="0">
            <a:spAutoFit/>
          </a:bodyPr>
          <a:lstStyle/>
          <a:p>
            <a:pPr marL="342900" indent="-342900">
              <a:buFont typeface="+mj-lt"/>
              <a:buAutoNum type="arabicPeriod"/>
            </a:pPr>
            <a:r>
              <a:rPr lang="fr-FR" sz="2000" dirty="0">
                <a:latin typeface="Arial" panose="020B0604020202020204" pitchFamily="34" charset="0"/>
                <a:cs typeface="Arial" panose="020B0604020202020204" pitchFamily="34" charset="0"/>
              </a:rPr>
              <a:t>Fournir à l’utilisateur une machine étendue ou virtuelle, plus simple à programmer</a:t>
            </a:r>
          </a:p>
          <a:p>
            <a:pPr marL="342900" indent="-342900">
              <a:buFont typeface="+mj-lt"/>
              <a:buAutoNum type="arabicPeriod"/>
            </a:pPr>
            <a:r>
              <a:rPr lang="fr-FR" sz="2000" dirty="0">
                <a:latin typeface="Arial" panose="020B0604020202020204" pitchFamily="34" charset="0"/>
                <a:cs typeface="Arial" panose="020B0604020202020204" pitchFamily="34" charset="0"/>
              </a:rPr>
              <a:t>Gestion des ressources. Deux dimensions du partage(multiplexage) :</a:t>
            </a:r>
          </a:p>
          <a:p>
            <a:pPr marL="742950" lvl="1"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Temps</a:t>
            </a:r>
          </a:p>
          <a:p>
            <a:pPr marL="742950" lvl="1" indent="-285750">
              <a:buFont typeface="Arial" panose="020B0604020202020204" pitchFamily="34" charset="0"/>
              <a:buChar char="•"/>
            </a:pPr>
            <a:r>
              <a:rPr lang="fr-FR" sz="2000" dirty="0">
                <a:latin typeface="Arial" panose="020B0604020202020204" pitchFamily="34" charset="0"/>
                <a:cs typeface="Arial" panose="020B0604020202020204" pitchFamily="34" charset="0"/>
              </a:rPr>
              <a:t>Espace</a:t>
            </a:r>
          </a:p>
        </p:txBody>
      </p:sp>
      <p:pic>
        <p:nvPicPr>
          <p:cNvPr id="9" name="Image 8">
            <a:extLst>
              <a:ext uri="{FF2B5EF4-FFF2-40B4-BE49-F238E27FC236}">
                <a16:creationId xmlns:a16="http://schemas.microsoft.com/office/drawing/2014/main" id="{0571F0AF-CBE4-C4E8-B7FA-CB9A0CD25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336" y="2400506"/>
            <a:ext cx="5080000" cy="3733800"/>
          </a:xfrm>
          <a:prstGeom prst="rect">
            <a:avLst/>
          </a:prstGeom>
        </p:spPr>
      </p:pic>
      <p:sp>
        <p:nvSpPr>
          <p:cNvPr id="10" name="Espace réservé du pied de page 9">
            <a:extLst>
              <a:ext uri="{FF2B5EF4-FFF2-40B4-BE49-F238E27FC236}">
                <a16:creationId xmlns:a16="http://schemas.microsoft.com/office/drawing/2014/main" id="{B878D041-4907-8114-D6B6-CBD448E402A0}"/>
              </a:ext>
            </a:extLst>
          </p:cNvPr>
          <p:cNvSpPr>
            <a:spLocks noGrp="1"/>
          </p:cNvSpPr>
          <p:nvPr>
            <p:ph type="ftr" sz="quarter" idx="11"/>
          </p:nvPr>
        </p:nvSpPr>
        <p:spPr/>
        <p:txBody>
          <a:bodyPr/>
          <a:lstStyle/>
          <a:p>
            <a:r>
              <a:rPr lang="en-US"/>
              <a:t>Année Universitaire 2023-2024</a:t>
            </a:r>
          </a:p>
        </p:txBody>
      </p:sp>
      <p:sp>
        <p:nvSpPr>
          <p:cNvPr id="11" name="Espace réservé du numéro de diapositive 10">
            <a:extLst>
              <a:ext uri="{FF2B5EF4-FFF2-40B4-BE49-F238E27FC236}">
                <a16:creationId xmlns:a16="http://schemas.microsoft.com/office/drawing/2014/main" id="{67978108-FE30-0A62-000B-8397FBD422A2}"/>
              </a:ext>
            </a:extLst>
          </p:cNvPr>
          <p:cNvSpPr>
            <a:spLocks noGrp="1"/>
          </p:cNvSpPr>
          <p:nvPr>
            <p:ph type="sldNum" sz="quarter" idx="12"/>
          </p:nvPr>
        </p:nvSpPr>
        <p:spPr/>
        <p:txBody>
          <a:bodyPr/>
          <a:lstStyle/>
          <a:p>
            <a:fld id="{14385F30-F5BB-45A0-A756-346F67DA10C3}" type="slidenum">
              <a:rPr lang="en-US" smtClean="0"/>
              <a:t>6</a:t>
            </a:fld>
            <a:endParaRPr lang="en-US"/>
          </a:p>
        </p:txBody>
      </p:sp>
      <p:pic>
        <p:nvPicPr>
          <p:cNvPr id="15" name="Image 14">
            <a:extLst>
              <a:ext uri="{FF2B5EF4-FFF2-40B4-BE49-F238E27FC236}">
                <a16:creationId xmlns:a16="http://schemas.microsoft.com/office/drawing/2014/main" id="{B9573CA8-DD25-A406-2D1C-860F58173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extLst>
      <p:ext uri="{BB962C8B-B14F-4D97-AF65-F5344CB8AC3E}">
        <p14:creationId xmlns:p14="http://schemas.microsoft.com/office/powerpoint/2010/main" val="361350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80779" cy="523220"/>
          </a:xfrm>
          <a:prstGeom prst="rect">
            <a:avLst/>
          </a:prstGeom>
          <a:noFill/>
        </p:spPr>
        <p:txBody>
          <a:bodyPr wrap="none" rtlCol="0">
            <a:spAutoFit/>
          </a:bodyPr>
          <a:lstStyle/>
          <a:p>
            <a:r>
              <a:rPr lang="fr-FR" sz="2800" b="1" dirty="0">
                <a:solidFill>
                  <a:srgbClr val="7030A0"/>
                </a:solidFill>
              </a:rPr>
              <a:t>1. Généralités sur les OS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1501276E-5C50-49CF-0513-52F75C25250C}"/>
              </a:ext>
            </a:extLst>
          </p:cNvPr>
          <p:cNvSpPr txBox="1"/>
          <p:nvPr/>
        </p:nvSpPr>
        <p:spPr>
          <a:xfrm>
            <a:off x="4006874" y="1629432"/>
            <a:ext cx="4104009" cy="400110"/>
          </a:xfrm>
          <a:prstGeom prst="rect">
            <a:avLst/>
          </a:prstGeom>
          <a:noFill/>
        </p:spPr>
        <p:txBody>
          <a:bodyPr wrap="none" rtlCol="0">
            <a:spAutoFit/>
          </a:bodyPr>
          <a:lstStyle/>
          <a:p>
            <a:r>
              <a:rPr lang="fr-FR" sz="2000" b="1" dirty="0">
                <a:latin typeface="Arial" panose="020B0604020202020204" pitchFamily="34" charset="0"/>
                <a:cs typeface="Arial" panose="020B0604020202020204" pitchFamily="34" charset="0"/>
              </a:rPr>
              <a:t>L’os est un grand ordonnanceur</a:t>
            </a:r>
          </a:p>
        </p:txBody>
      </p:sp>
      <p:pic>
        <p:nvPicPr>
          <p:cNvPr id="8" name="Image 7">
            <a:extLst>
              <a:ext uri="{FF2B5EF4-FFF2-40B4-BE49-F238E27FC236}">
                <a16:creationId xmlns:a16="http://schemas.microsoft.com/office/drawing/2014/main" id="{DB69803D-D11C-7D97-0ABC-3085BB7FD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90" y="2211553"/>
            <a:ext cx="4912543" cy="3933095"/>
          </a:xfrm>
          <a:prstGeom prst="rect">
            <a:avLst/>
          </a:prstGeom>
        </p:spPr>
      </p:pic>
      <p:sp>
        <p:nvSpPr>
          <p:cNvPr id="10" name="ZoneTexte 9">
            <a:extLst>
              <a:ext uri="{FF2B5EF4-FFF2-40B4-BE49-F238E27FC236}">
                <a16:creationId xmlns:a16="http://schemas.microsoft.com/office/drawing/2014/main" id="{875678E1-1937-35B3-53EB-DEFE62FE835E}"/>
              </a:ext>
            </a:extLst>
          </p:cNvPr>
          <p:cNvSpPr txBox="1"/>
          <p:nvPr/>
        </p:nvSpPr>
        <p:spPr>
          <a:xfrm>
            <a:off x="7505206" y="3311895"/>
            <a:ext cx="3545326" cy="707886"/>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L’OS simule le parallélisme sur une machine séquentielle</a:t>
            </a:r>
          </a:p>
        </p:txBody>
      </p:sp>
      <p:sp>
        <p:nvSpPr>
          <p:cNvPr id="4" name="Espace réservé du pied de page 3">
            <a:extLst>
              <a:ext uri="{FF2B5EF4-FFF2-40B4-BE49-F238E27FC236}">
                <a16:creationId xmlns:a16="http://schemas.microsoft.com/office/drawing/2014/main" id="{CAC83A1F-1A80-D9FF-8DD6-87647F76A04A}"/>
              </a:ext>
            </a:extLst>
          </p:cNvPr>
          <p:cNvSpPr>
            <a:spLocks noGrp="1"/>
          </p:cNvSpPr>
          <p:nvPr>
            <p:ph type="ftr" sz="quarter" idx="11"/>
          </p:nvPr>
        </p:nvSpPr>
        <p:spPr>
          <a:xfrm>
            <a:off x="4183233" y="6492875"/>
            <a:ext cx="4114800" cy="365125"/>
          </a:xfrm>
        </p:spPr>
        <p:txBody>
          <a:bodyPr/>
          <a:lstStyle/>
          <a:p>
            <a:r>
              <a:rPr lang="en-US"/>
              <a:t>Année Universitaire 2023-2024</a:t>
            </a:r>
            <a:endParaRPr lang="en-US" dirty="0"/>
          </a:p>
        </p:txBody>
      </p:sp>
      <p:sp>
        <p:nvSpPr>
          <p:cNvPr id="7" name="Espace réservé du numéro de diapositive 6">
            <a:extLst>
              <a:ext uri="{FF2B5EF4-FFF2-40B4-BE49-F238E27FC236}">
                <a16:creationId xmlns:a16="http://schemas.microsoft.com/office/drawing/2014/main" id="{AF690A01-B2C4-D322-AA79-E632F6B2F03F}"/>
              </a:ext>
            </a:extLst>
          </p:cNvPr>
          <p:cNvSpPr>
            <a:spLocks noGrp="1"/>
          </p:cNvSpPr>
          <p:nvPr>
            <p:ph type="sldNum" sz="quarter" idx="12"/>
          </p:nvPr>
        </p:nvSpPr>
        <p:spPr/>
        <p:txBody>
          <a:bodyPr/>
          <a:lstStyle/>
          <a:p>
            <a:fld id="{14385F30-F5BB-45A0-A756-346F67DA10C3}" type="slidenum">
              <a:rPr lang="en-US" smtClean="0"/>
              <a:t>7</a:t>
            </a:fld>
            <a:endParaRPr lang="en-US"/>
          </a:p>
        </p:txBody>
      </p:sp>
      <p:pic>
        <p:nvPicPr>
          <p:cNvPr id="11" name="Image 10">
            <a:extLst>
              <a:ext uri="{FF2B5EF4-FFF2-40B4-BE49-F238E27FC236}">
                <a16:creationId xmlns:a16="http://schemas.microsoft.com/office/drawing/2014/main" id="{A149B5A8-DD50-C807-3CB6-15DDD67A5E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extLst>
      <p:ext uri="{BB962C8B-B14F-4D97-AF65-F5344CB8AC3E}">
        <p14:creationId xmlns:p14="http://schemas.microsoft.com/office/powerpoint/2010/main" val="3522739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80779" cy="523220"/>
          </a:xfrm>
          <a:prstGeom prst="rect">
            <a:avLst/>
          </a:prstGeom>
          <a:noFill/>
        </p:spPr>
        <p:txBody>
          <a:bodyPr wrap="none" rtlCol="0">
            <a:spAutoFit/>
          </a:bodyPr>
          <a:lstStyle/>
          <a:p>
            <a:r>
              <a:rPr lang="fr-FR" sz="2800" b="1" dirty="0">
                <a:solidFill>
                  <a:srgbClr val="7030A0"/>
                </a:solidFill>
              </a:rPr>
              <a:t>1. Généralités sur les OS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 name="ZoneTexte 2">
            <a:extLst>
              <a:ext uri="{FF2B5EF4-FFF2-40B4-BE49-F238E27FC236}">
                <a16:creationId xmlns:a16="http://schemas.microsoft.com/office/drawing/2014/main" id="{1501276E-5C50-49CF-0513-52F75C25250C}"/>
              </a:ext>
            </a:extLst>
          </p:cNvPr>
          <p:cNvSpPr txBox="1"/>
          <p:nvPr/>
        </p:nvSpPr>
        <p:spPr>
          <a:xfrm>
            <a:off x="4006874" y="1629432"/>
            <a:ext cx="3889206" cy="400110"/>
          </a:xfrm>
          <a:prstGeom prst="rect">
            <a:avLst/>
          </a:prstGeom>
          <a:noFill/>
        </p:spPr>
        <p:txBody>
          <a:bodyPr wrap="none" rtlCol="0">
            <a:spAutoFit/>
          </a:bodyPr>
          <a:lstStyle/>
          <a:p>
            <a:r>
              <a:rPr lang="fr-FR" sz="2000" b="1" dirty="0">
                <a:latin typeface="Arial" panose="020B0604020202020204" pitchFamily="34" charset="0"/>
                <a:cs typeface="Arial" panose="020B0604020202020204" pitchFamily="34" charset="0"/>
              </a:rPr>
              <a:t>Abstraction des périphériques</a:t>
            </a:r>
          </a:p>
        </p:txBody>
      </p:sp>
      <p:pic>
        <p:nvPicPr>
          <p:cNvPr id="5" name="Image 4">
            <a:extLst>
              <a:ext uri="{FF2B5EF4-FFF2-40B4-BE49-F238E27FC236}">
                <a16:creationId xmlns:a16="http://schemas.microsoft.com/office/drawing/2014/main" id="{4BA5FD6E-FD35-0F6C-D241-875CE5549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 y="2604347"/>
            <a:ext cx="8535058" cy="3653617"/>
          </a:xfrm>
          <a:prstGeom prst="rect">
            <a:avLst/>
          </a:prstGeom>
        </p:spPr>
      </p:pic>
      <p:sp>
        <p:nvSpPr>
          <p:cNvPr id="6" name="ZoneTexte 5">
            <a:extLst>
              <a:ext uri="{FF2B5EF4-FFF2-40B4-BE49-F238E27FC236}">
                <a16:creationId xmlns:a16="http://schemas.microsoft.com/office/drawing/2014/main" id="{058078A8-D6D3-D106-EED8-BB95E3070507}"/>
              </a:ext>
            </a:extLst>
          </p:cNvPr>
          <p:cNvSpPr txBox="1"/>
          <p:nvPr/>
        </p:nvSpPr>
        <p:spPr>
          <a:xfrm>
            <a:off x="8789361" y="4077212"/>
            <a:ext cx="3198657" cy="707886"/>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Linux est un OS à accès fichier</a:t>
            </a:r>
          </a:p>
        </p:txBody>
      </p:sp>
      <p:sp>
        <p:nvSpPr>
          <p:cNvPr id="7" name="ZoneTexte 6">
            <a:extLst>
              <a:ext uri="{FF2B5EF4-FFF2-40B4-BE49-F238E27FC236}">
                <a16:creationId xmlns:a16="http://schemas.microsoft.com/office/drawing/2014/main" id="{B192996A-2789-29B1-4AC4-335EA961ACAE}"/>
              </a:ext>
            </a:extLst>
          </p:cNvPr>
          <p:cNvSpPr txBox="1"/>
          <p:nvPr/>
        </p:nvSpPr>
        <p:spPr>
          <a:xfrm>
            <a:off x="101466" y="2204237"/>
            <a:ext cx="8045792" cy="400110"/>
          </a:xfrm>
          <a:prstGeom prst="rect">
            <a:avLst/>
          </a:prstGeom>
          <a:noFill/>
        </p:spPr>
        <p:txBody>
          <a:bodyPr wrap="none" rtlCol="0">
            <a:spAutoFit/>
          </a:bodyPr>
          <a:lstStyle/>
          <a:p>
            <a:r>
              <a:rPr lang="fr-FR" sz="2000" b="1" dirty="0">
                <a:latin typeface="Arial" panose="020B0604020202020204" pitchFamily="34" charset="0"/>
                <a:cs typeface="Arial" panose="020B0604020202020204" pitchFamily="34" charset="0"/>
              </a:rPr>
              <a:t>Objectif</a:t>
            </a:r>
            <a:r>
              <a:rPr lang="fr-FR" sz="2000" dirty="0">
                <a:latin typeface="Arial" panose="020B0604020202020204" pitchFamily="34" charset="0"/>
                <a:cs typeface="Arial" panose="020B0604020202020204" pitchFamily="34" charset="0"/>
              </a:rPr>
              <a:t> : Masquer la complexité matériel/ Facilité l’accès au matériel</a:t>
            </a:r>
          </a:p>
        </p:txBody>
      </p:sp>
      <p:sp>
        <p:nvSpPr>
          <p:cNvPr id="10" name="Espace réservé du pied de page 9">
            <a:extLst>
              <a:ext uri="{FF2B5EF4-FFF2-40B4-BE49-F238E27FC236}">
                <a16:creationId xmlns:a16="http://schemas.microsoft.com/office/drawing/2014/main" id="{3974C4A6-3D71-9717-1CCC-442C86BF0409}"/>
              </a:ext>
            </a:extLst>
          </p:cNvPr>
          <p:cNvSpPr>
            <a:spLocks noGrp="1"/>
          </p:cNvSpPr>
          <p:nvPr>
            <p:ph type="ftr" sz="quarter" idx="11"/>
          </p:nvPr>
        </p:nvSpPr>
        <p:spPr/>
        <p:txBody>
          <a:bodyPr/>
          <a:lstStyle/>
          <a:p>
            <a:r>
              <a:rPr lang="en-US"/>
              <a:t>Année Universitaire 2023-2024</a:t>
            </a:r>
          </a:p>
        </p:txBody>
      </p:sp>
      <p:sp>
        <p:nvSpPr>
          <p:cNvPr id="11" name="Espace réservé du numéro de diapositive 10">
            <a:extLst>
              <a:ext uri="{FF2B5EF4-FFF2-40B4-BE49-F238E27FC236}">
                <a16:creationId xmlns:a16="http://schemas.microsoft.com/office/drawing/2014/main" id="{31831D2A-2068-E0AA-D03E-25C151E05D20}"/>
              </a:ext>
            </a:extLst>
          </p:cNvPr>
          <p:cNvSpPr>
            <a:spLocks noGrp="1"/>
          </p:cNvSpPr>
          <p:nvPr>
            <p:ph type="sldNum" sz="quarter" idx="12"/>
          </p:nvPr>
        </p:nvSpPr>
        <p:spPr/>
        <p:txBody>
          <a:bodyPr/>
          <a:lstStyle/>
          <a:p>
            <a:fld id="{14385F30-F5BB-45A0-A756-346F67DA10C3}" type="slidenum">
              <a:rPr lang="en-US" smtClean="0"/>
              <a:t>8</a:t>
            </a:fld>
            <a:endParaRPr lang="en-US"/>
          </a:p>
        </p:txBody>
      </p:sp>
      <p:pic>
        <p:nvPicPr>
          <p:cNvPr id="15" name="Image 14">
            <a:extLst>
              <a:ext uri="{FF2B5EF4-FFF2-40B4-BE49-F238E27FC236}">
                <a16:creationId xmlns:a16="http://schemas.microsoft.com/office/drawing/2014/main" id="{48C718EB-B418-6406-A839-B629CECF3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Tree>
    <p:extLst>
      <p:ext uri="{BB962C8B-B14F-4D97-AF65-F5344CB8AC3E}">
        <p14:creationId xmlns:p14="http://schemas.microsoft.com/office/powerpoint/2010/main" val="25607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3750963" cy="523220"/>
          </a:xfrm>
          <a:prstGeom prst="rect">
            <a:avLst/>
          </a:prstGeom>
          <a:noFill/>
        </p:spPr>
        <p:txBody>
          <a:bodyPr wrap="none" rtlCol="0">
            <a:spAutoFit/>
          </a:bodyPr>
          <a:lstStyle/>
          <a:p>
            <a:r>
              <a:rPr lang="fr-FR" sz="2800" b="1" dirty="0">
                <a:solidFill>
                  <a:srgbClr val="7030A0"/>
                </a:solidFill>
              </a:rPr>
              <a:t>2. Histoire de GNU linux</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Introduction à linux</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Espace réservé du pied de page 5">
            <a:extLst>
              <a:ext uri="{FF2B5EF4-FFF2-40B4-BE49-F238E27FC236}">
                <a16:creationId xmlns:a16="http://schemas.microsoft.com/office/drawing/2014/main" id="{36C5AE11-A632-98F1-37DA-A6908564C2EE}"/>
              </a:ext>
            </a:extLst>
          </p:cNvPr>
          <p:cNvSpPr>
            <a:spLocks noGrp="1"/>
          </p:cNvSpPr>
          <p:nvPr>
            <p:ph type="ftr" sz="quarter" idx="11"/>
          </p:nvPr>
        </p:nvSpPr>
        <p:spPr/>
        <p:txBody>
          <a:bodyPr/>
          <a:lstStyle/>
          <a:p>
            <a:r>
              <a:rPr lang="en-US"/>
              <a:t>Année Universitaire 2023-2024</a:t>
            </a:r>
          </a:p>
        </p:txBody>
      </p:sp>
      <p:sp>
        <p:nvSpPr>
          <p:cNvPr id="7" name="Espace réservé du numéro de diapositive 6">
            <a:extLst>
              <a:ext uri="{FF2B5EF4-FFF2-40B4-BE49-F238E27FC236}">
                <a16:creationId xmlns:a16="http://schemas.microsoft.com/office/drawing/2014/main" id="{1A906F40-38C1-667D-995A-4D1CD79691C8}"/>
              </a:ext>
            </a:extLst>
          </p:cNvPr>
          <p:cNvSpPr>
            <a:spLocks noGrp="1"/>
          </p:cNvSpPr>
          <p:nvPr>
            <p:ph type="sldNum" sz="quarter" idx="12"/>
          </p:nvPr>
        </p:nvSpPr>
        <p:spPr/>
        <p:txBody>
          <a:bodyPr/>
          <a:lstStyle/>
          <a:p>
            <a:fld id="{14385F30-F5BB-45A0-A756-346F67DA10C3}" type="slidenum">
              <a:rPr lang="en-US" smtClean="0"/>
              <a:t>9</a:t>
            </a:fld>
            <a:endParaRPr lang="en-US"/>
          </a:p>
        </p:txBody>
      </p:sp>
      <p:pic>
        <p:nvPicPr>
          <p:cNvPr id="10" name="Image 9">
            <a:extLst>
              <a:ext uri="{FF2B5EF4-FFF2-40B4-BE49-F238E27FC236}">
                <a16:creationId xmlns:a16="http://schemas.microsoft.com/office/drawing/2014/main" id="{E637DAD4-6DA4-38C6-63AE-9F25E430E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84" y="43599"/>
            <a:ext cx="3113283" cy="1245313"/>
          </a:xfrm>
          <a:prstGeom prst="rect">
            <a:avLst/>
          </a:prstGeom>
        </p:spPr>
      </p:pic>
      <p:sp>
        <p:nvSpPr>
          <p:cNvPr id="3" name="ZoneTexte 2">
            <a:extLst>
              <a:ext uri="{FF2B5EF4-FFF2-40B4-BE49-F238E27FC236}">
                <a16:creationId xmlns:a16="http://schemas.microsoft.com/office/drawing/2014/main" id="{22DD2A8A-AEFC-AFF7-97F7-959C95281252}"/>
              </a:ext>
            </a:extLst>
          </p:cNvPr>
          <p:cNvSpPr txBox="1"/>
          <p:nvPr/>
        </p:nvSpPr>
        <p:spPr>
          <a:xfrm>
            <a:off x="4038600" y="1881638"/>
            <a:ext cx="4498347" cy="400110"/>
          </a:xfrm>
          <a:prstGeom prst="rect">
            <a:avLst/>
          </a:prstGeom>
          <a:noFill/>
        </p:spPr>
        <p:txBody>
          <a:bodyPr wrap="none" rtlCol="0">
            <a:spAutoFit/>
          </a:bodyPr>
          <a:lstStyle/>
          <a:p>
            <a:r>
              <a:rPr lang="fr-FR" sz="2000" b="1" dirty="0">
                <a:solidFill>
                  <a:srgbClr val="00B050"/>
                </a:solidFill>
              </a:rPr>
              <a:t>Logiciel Libre, concepts et licences</a:t>
            </a:r>
          </a:p>
        </p:txBody>
      </p:sp>
      <p:sp>
        <p:nvSpPr>
          <p:cNvPr id="4" name="ZoneTexte 3">
            <a:extLst>
              <a:ext uri="{FF2B5EF4-FFF2-40B4-BE49-F238E27FC236}">
                <a16:creationId xmlns:a16="http://schemas.microsoft.com/office/drawing/2014/main" id="{EE76154D-C271-3E2D-2610-D5B5269B73F8}"/>
              </a:ext>
            </a:extLst>
          </p:cNvPr>
          <p:cNvSpPr txBox="1"/>
          <p:nvPr/>
        </p:nvSpPr>
        <p:spPr>
          <a:xfrm>
            <a:off x="824617" y="2567609"/>
            <a:ext cx="10784054" cy="646331"/>
          </a:xfrm>
          <a:prstGeom prst="rect">
            <a:avLst/>
          </a:prstGeom>
          <a:noFill/>
        </p:spPr>
        <p:txBody>
          <a:bodyPr wrap="square" rtlCol="0">
            <a:spAutoFit/>
          </a:bodyPr>
          <a:lstStyle/>
          <a:p>
            <a:r>
              <a:rPr lang="fr-FR" dirty="0"/>
              <a:t>La licence libre est document autorisant l’utilisation d’un logiciel sous certaines conditions : Elle constitue un contrat entre l’éditeur et l’utilisateur. Une licence libre ajoute trois libertés fondamentales :</a:t>
            </a:r>
          </a:p>
        </p:txBody>
      </p:sp>
      <p:sp>
        <p:nvSpPr>
          <p:cNvPr id="5" name="ZoneTexte 4">
            <a:extLst>
              <a:ext uri="{FF2B5EF4-FFF2-40B4-BE49-F238E27FC236}">
                <a16:creationId xmlns:a16="http://schemas.microsoft.com/office/drawing/2014/main" id="{B07BF0AE-41C0-B227-7F82-3A171DE27C59}"/>
              </a:ext>
            </a:extLst>
          </p:cNvPr>
          <p:cNvSpPr txBox="1"/>
          <p:nvPr/>
        </p:nvSpPr>
        <p:spPr>
          <a:xfrm>
            <a:off x="2736254" y="3499801"/>
            <a:ext cx="4871847" cy="369332"/>
          </a:xfrm>
          <a:prstGeom prst="rect">
            <a:avLst/>
          </a:prstGeom>
          <a:noFill/>
        </p:spPr>
        <p:txBody>
          <a:bodyPr wrap="none" rtlCol="0">
            <a:spAutoFit/>
          </a:bodyPr>
          <a:lstStyle/>
          <a:p>
            <a:pPr marL="285750" indent="-285750">
              <a:buFont typeface="Wingdings" pitchFamily="2" charset="2"/>
              <a:buChar char="Ø"/>
            </a:pPr>
            <a:r>
              <a:rPr lang="fr-FR" dirty="0"/>
              <a:t>Utiliser le logiciel(même commercialement)</a:t>
            </a:r>
          </a:p>
        </p:txBody>
      </p:sp>
      <p:sp>
        <p:nvSpPr>
          <p:cNvPr id="9" name="ZoneTexte 8">
            <a:extLst>
              <a:ext uri="{FF2B5EF4-FFF2-40B4-BE49-F238E27FC236}">
                <a16:creationId xmlns:a16="http://schemas.microsoft.com/office/drawing/2014/main" id="{F409E458-85C8-D561-255B-CAFEA846FEA1}"/>
              </a:ext>
            </a:extLst>
          </p:cNvPr>
          <p:cNvSpPr txBox="1"/>
          <p:nvPr/>
        </p:nvSpPr>
        <p:spPr>
          <a:xfrm>
            <a:off x="2736254" y="4014344"/>
            <a:ext cx="3910045" cy="369332"/>
          </a:xfrm>
          <a:prstGeom prst="rect">
            <a:avLst/>
          </a:prstGeom>
          <a:noFill/>
        </p:spPr>
        <p:txBody>
          <a:bodyPr wrap="none" rtlCol="0">
            <a:spAutoFit/>
          </a:bodyPr>
          <a:lstStyle/>
          <a:p>
            <a:pPr marL="285750" indent="-285750">
              <a:buFont typeface="Wingdings" pitchFamily="2" charset="2"/>
              <a:buChar char="Ø"/>
            </a:pPr>
            <a:r>
              <a:rPr lang="fr-FR" dirty="0"/>
              <a:t>Etudier et modifier le code source</a:t>
            </a:r>
          </a:p>
        </p:txBody>
      </p:sp>
      <p:sp>
        <p:nvSpPr>
          <p:cNvPr id="11" name="ZoneTexte 10">
            <a:extLst>
              <a:ext uri="{FF2B5EF4-FFF2-40B4-BE49-F238E27FC236}">
                <a16:creationId xmlns:a16="http://schemas.microsoft.com/office/drawing/2014/main" id="{5BBEABFE-61BF-3C94-AF17-257D0E19FF36}"/>
              </a:ext>
            </a:extLst>
          </p:cNvPr>
          <p:cNvSpPr txBox="1"/>
          <p:nvPr/>
        </p:nvSpPr>
        <p:spPr>
          <a:xfrm>
            <a:off x="2736254" y="4528887"/>
            <a:ext cx="3512500" cy="369332"/>
          </a:xfrm>
          <a:prstGeom prst="rect">
            <a:avLst/>
          </a:prstGeom>
          <a:noFill/>
        </p:spPr>
        <p:txBody>
          <a:bodyPr wrap="none" rtlCol="0">
            <a:spAutoFit/>
          </a:bodyPr>
          <a:lstStyle/>
          <a:p>
            <a:pPr marL="285750" indent="-285750">
              <a:buFont typeface="Wingdings" pitchFamily="2" charset="2"/>
              <a:buChar char="Ø"/>
            </a:pPr>
            <a:r>
              <a:rPr lang="fr-FR" dirty="0"/>
              <a:t>Distribuer la version modifiée.</a:t>
            </a:r>
          </a:p>
        </p:txBody>
      </p:sp>
      <p:sp>
        <p:nvSpPr>
          <p:cNvPr id="12" name="ZoneTexte 11">
            <a:extLst>
              <a:ext uri="{FF2B5EF4-FFF2-40B4-BE49-F238E27FC236}">
                <a16:creationId xmlns:a16="http://schemas.microsoft.com/office/drawing/2014/main" id="{7DBBB17B-9F94-9F4D-CF67-AF190760DAB7}"/>
              </a:ext>
            </a:extLst>
          </p:cNvPr>
          <p:cNvSpPr txBox="1"/>
          <p:nvPr/>
        </p:nvSpPr>
        <p:spPr>
          <a:xfrm>
            <a:off x="888218" y="4980953"/>
            <a:ext cx="10595979" cy="646331"/>
          </a:xfrm>
          <a:prstGeom prst="rect">
            <a:avLst/>
          </a:prstGeom>
          <a:noFill/>
        </p:spPr>
        <p:txBody>
          <a:bodyPr wrap="square" rtlCol="0">
            <a:spAutoFit/>
          </a:bodyPr>
          <a:lstStyle/>
          <a:p>
            <a:r>
              <a:rPr lang="fr-FR" dirty="0"/>
              <a:t>Un logiciel libre ne doit pas être confondu avec le </a:t>
            </a:r>
            <a:r>
              <a:rPr lang="fr-FR" b="1" dirty="0">
                <a:solidFill>
                  <a:srgbClr val="00B050"/>
                </a:solidFill>
              </a:rPr>
              <a:t>freeware</a:t>
            </a:r>
            <a:r>
              <a:rPr lang="fr-FR" dirty="0"/>
              <a:t>, dont le code source n’est pas disponible et la licence pas forcément compatible avec le modèle libre</a:t>
            </a:r>
          </a:p>
        </p:txBody>
      </p:sp>
      <p:sp>
        <p:nvSpPr>
          <p:cNvPr id="13" name="ZoneTexte 12">
            <a:extLst>
              <a:ext uri="{FF2B5EF4-FFF2-40B4-BE49-F238E27FC236}">
                <a16:creationId xmlns:a16="http://schemas.microsoft.com/office/drawing/2014/main" id="{FC8A387E-E735-C8A7-69BB-C77AEE7B9A70}"/>
              </a:ext>
            </a:extLst>
          </p:cNvPr>
          <p:cNvSpPr txBox="1"/>
          <p:nvPr/>
        </p:nvSpPr>
        <p:spPr>
          <a:xfrm>
            <a:off x="6947453" y="5852094"/>
            <a:ext cx="3813865" cy="369332"/>
          </a:xfrm>
          <a:prstGeom prst="rect">
            <a:avLst/>
          </a:prstGeom>
          <a:noFill/>
        </p:spPr>
        <p:txBody>
          <a:bodyPr wrap="none" rtlCol="0">
            <a:spAutoFit/>
          </a:bodyPr>
          <a:lstStyle/>
          <a:p>
            <a:r>
              <a:rPr lang="fr-FR" dirty="0">
                <a:solidFill>
                  <a:srgbClr val="00B050"/>
                </a:solidFill>
              </a:rPr>
              <a:t>Logiciel Libre , concepts et licences</a:t>
            </a:r>
          </a:p>
        </p:txBody>
      </p:sp>
    </p:spTree>
    <p:extLst>
      <p:ext uri="{BB962C8B-B14F-4D97-AF65-F5344CB8AC3E}">
        <p14:creationId xmlns:p14="http://schemas.microsoft.com/office/powerpoint/2010/main" val="57772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0.2|0.2|0.1|0.1|0.1|0.2"/>
</p:tagLst>
</file>

<file path=ppt/tags/tag2.xml><?xml version="1.0" encoding="utf-8"?>
<p:tagLst xmlns:a="http://schemas.openxmlformats.org/drawingml/2006/main" xmlns:r="http://schemas.openxmlformats.org/officeDocument/2006/relationships" xmlns:p="http://schemas.openxmlformats.org/presentationml/2006/main">
  <p:tag name="TIMING" val="|0.1|0.2|2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7387</TotalTime>
  <Words>2287</Words>
  <Application>Microsoft Macintosh PowerPoint</Application>
  <PresentationFormat>Grand écran</PresentationFormat>
  <Paragraphs>341</Paragraphs>
  <Slides>45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45</vt:i4>
      </vt:variant>
    </vt:vector>
  </HeadingPairs>
  <TitlesOfParts>
    <vt:vector size="52" baseType="lpstr">
      <vt:lpstr>Arial</vt:lpstr>
      <vt:lpstr>Calibri</vt:lpstr>
      <vt:lpstr>Inter</vt:lpstr>
      <vt:lpstr>Mongolian Baiti</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ELHAMDOUNI</dc:creator>
  <cp:lastModifiedBy>Microsoft Office User</cp:lastModifiedBy>
  <cp:revision>119</cp:revision>
  <cp:lastPrinted>2022-12-19T10:09:49Z</cp:lastPrinted>
  <dcterms:created xsi:type="dcterms:W3CDTF">2021-11-09T14:57:03Z</dcterms:created>
  <dcterms:modified xsi:type="dcterms:W3CDTF">2024-01-03T04:08:20Z</dcterms:modified>
</cp:coreProperties>
</file>